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sldIdLst>
    <p:sldId id="354" r:id="rId2"/>
    <p:sldId id="357" r:id="rId3"/>
    <p:sldId id="315" r:id="rId4"/>
    <p:sldId id="353" r:id="rId5"/>
    <p:sldId id="356" r:id="rId6"/>
    <p:sldId id="359" r:id="rId7"/>
    <p:sldId id="355" r:id="rId8"/>
    <p:sldId id="358" r:id="rId9"/>
    <p:sldId id="362" r:id="rId10"/>
    <p:sldId id="328" r:id="rId11"/>
    <p:sldId id="361" r:id="rId12"/>
    <p:sldId id="352"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15095D"/>
    <a:srgbClr val="003192"/>
    <a:srgbClr val="004ADE"/>
    <a:srgbClr val="FF3300"/>
    <a:srgbClr val="94F6C7"/>
    <a:srgbClr val="E26926"/>
    <a:srgbClr val="FFFF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snapToGrid="0">
      <p:cViewPr varScale="1">
        <p:scale>
          <a:sx n="67" d="100"/>
          <a:sy n="67" d="100"/>
        </p:scale>
        <p:origin x="7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viewProps" Target="view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presProps" Target="presProps.xml" /></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 /><Relationship Id="rId2" Type="http://schemas.openxmlformats.org/officeDocument/2006/relationships/oleObject" Target="file:///E:\Backup%2024-4-2014\Corey\CADRES\HSFB\Data%20files%20&amp;%20Outputs\OUTPUT1.xlsx" TargetMode="External" /><Relationship Id="rId1" Type="http://schemas.openxmlformats.org/officeDocument/2006/relationships/themeOverride" Target="../theme/themeOverride1.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dirty="0">
                <a:solidFill>
                  <a:srgbClr val="3333CC"/>
                </a:solidFill>
                <a:latin typeface="Aharoni" panose="02010803020104030203" pitchFamily="2" charset="-79"/>
                <a:cs typeface="Aharoni" panose="02010803020104030203" pitchFamily="2" charset="-79"/>
              </a:rPr>
              <a:t>Support for Policies to Create a  </a:t>
            </a:r>
          </a:p>
          <a:p>
            <a:pPr>
              <a:defRPr sz="2000"/>
            </a:pPr>
            <a:r>
              <a:rPr lang="en-US" sz="2000" dirty="0">
                <a:solidFill>
                  <a:srgbClr val="3333CC"/>
                </a:solidFill>
                <a:latin typeface="Aharoni" panose="02010803020104030203" pitchFamily="2" charset="-79"/>
                <a:cs typeface="Aharoni" panose="02010803020104030203" pitchFamily="2" charset="-79"/>
              </a:rPr>
              <a:t>Healthy School Food Environment </a:t>
            </a:r>
          </a:p>
        </c:rich>
      </c:tx>
      <c:layout>
        <c:manualLayout>
          <c:xMode val="edge"/>
          <c:yMode val="edge"/>
          <c:x val="0.35346170717527409"/>
          <c:y val="1.6458289782303868E-2"/>
        </c:manualLayout>
      </c:layout>
      <c:overlay val="0"/>
      <c:spPr>
        <a:ln w="28575">
          <a:solidFill>
            <a:srgbClr val="1B2583"/>
          </a:solidFill>
        </a:ln>
      </c:spPr>
    </c:title>
    <c:autoTitleDeleted val="0"/>
    <c:plotArea>
      <c:layout>
        <c:manualLayout>
          <c:layoutTarget val="inner"/>
          <c:xMode val="edge"/>
          <c:yMode val="edge"/>
          <c:x val="7.6288985863646852E-2"/>
          <c:y val="0.14028247815335801"/>
          <c:w val="0.90362018641818376"/>
          <c:h val="0.33918503389206273"/>
        </c:manualLayout>
      </c:layout>
      <c:barChart>
        <c:barDir val="col"/>
        <c:grouping val="clustered"/>
        <c:varyColors val="0"/>
        <c:ser>
          <c:idx val="0"/>
          <c:order val="0"/>
          <c:tx>
            <c:strRef>
              <c:f>'Tax Increase &amp; SFE'!$B$52</c:f>
              <c:strCache>
                <c:ptCount val="1"/>
                <c:pt idx="0">
                  <c:v>Support</c:v>
                </c:pt>
              </c:strCache>
            </c:strRef>
          </c:tx>
          <c:spPr>
            <a:solidFill>
              <a:srgbClr val="5B9BD5"/>
            </a:solidFill>
            <a:scene3d>
              <a:camera prst="orthographicFront"/>
              <a:lightRig rig="balanced" dir="t">
                <a:rot lat="0" lon="0" rev="8700000"/>
              </a:lightRig>
            </a:scene3d>
            <a:sp3d>
              <a:bevelT w="190500" h="38100"/>
            </a:sp3d>
          </c:spPr>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'Tax Increase &amp; SFE'!$A$53:$A$63</c:f>
              <c:strCache>
                <c:ptCount val="11"/>
                <c:pt idx="0">
                  <c:v>Maintain 
healthy
school 
meal 
nutrition
standards  </c:v>
                </c:pt>
                <c:pt idx="2">
                  <c:v>Restrict 
unhealthy 
food 
&amp; 
beverage 
sales</c:v>
                </c:pt>
                <c:pt idx="4">
                  <c:v>Restrict 
unhealthy 
food 
&amp; 
beverage 
advertising</c:v>
                </c:pt>
                <c:pt idx="6">
                  <c:v>Restrict 
unhealthy 
food 
&amp; 
beverage 
company 
sponsorship</c:v>
                </c:pt>
                <c:pt idx="8">
                  <c:v>Restrict
food 
&amp; 
beverage 
sales
&amp; marketing 
within 
100m
of 
schools</c:v>
                </c:pt>
                <c:pt idx="10">
                  <c:v>Require 
clean 
drinking 
water</c:v>
                </c:pt>
              </c:strCache>
            </c:strRef>
          </c:cat>
          <c:val>
            <c:numRef>
              <c:f>'Tax Increase &amp; SFE'!$B$53:$B$63</c:f>
              <c:numCache>
                <c:formatCode>General</c:formatCode>
                <c:ptCount val="11"/>
                <c:pt idx="0" formatCode="0%">
                  <c:v>0.88</c:v>
                </c:pt>
                <c:pt idx="2" formatCode="0%">
                  <c:v>0.72</c:v>
                </c:pt>
                <c:pt idx="4" formatCode="0%">
                  <c:v>0.73</c:v>
                </c:pt>
                <c:pt idx="6" formatCode="0%">
                  <c:v>0.42</c:v>
                </c:pt>
                <c:pt idx="8" formatCode="0%">
                  <c:v>0.53</c:v>
                </c:pt>
                <c:pt idx="10" formatCode="0%">
                  <c:v>0.93</c:v>
                </c:pt>
              </c:numCache>
            </c:numRef>
          </c:val>
          <c:extLst>
            <c:ext xmlns:c16="http://schemas.microsoft.com/office/drawing/2014/chart" uri="{C3380CC4-5D6E-409C-BE32-E72D297353CC}">
              <c16:uniqueId val="{00000000-003C-49E4-8B0E-B419EBB54A87}"/>
            </c:ext>
          </c:extLst>
        </c:ser>
        <c:ser>
          <c:idx val="1"/>
          <c:order val="1"/>
          <c:tx>
            <c:strRef>
              <c:f>'Tax Increase &amp; SFE'!$C$52</c:f>
              <c:strCache>
                <c:ptCount val="1"/>
                <c:pt idx="0">
                  <c:v>Oppose</c:v>
                </c:pt>
              </c:strCache>
            </c:strRef>
          </c:tx>
          <c:spPr>
            <a:scene3d>
              <a:camera prst="orthographicFront"/>
              <a:lightRig rig="threePt" dir="t"/>
            </a:scene3d>
            <a:sp3d>
              <a:bevelT w="190500" h="38100"/>
            </a:sp3d>
          </c:spPr>
          <c:invertIfNegative val="0"/>
          <c:dLbls>
            <c:dLbl>
              <c:idx val="1"/>
              <c:layout>
                <c:manualLayout>
                  <c:x val="1.1740041928721179E-2"/>
                  <c:y val="5.89970501474928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3C-49E4-8B0E-B419EBB54A87}"/>
                </c:ext>
              </c:extLst>
            </c:dLbl>
            <c:dLbl>
              <c:idx val="3"/>
              <c:layout>
                <c:manualLayout>
                  <c:x val="6.708595387840700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3C-49E4-8B0E-B419EBB54A87}"/>
                </c:ext>
              </c:extLst>
            </c:dLbl>
            <c:dLbl>
              <c:idx val="4"/>
              <c:layout>
                <c:manualLayout>
                  <c:x val="8.385744234800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03C-49E4-8B0E-B419EBB54A87}"/>
                </c:ext>
              </c:extLst>
            </c:dLbl>
            <c:dLbl>
              <c:idx val="5"/>
              <c:layout>
                <c:manualLayout>
                  <c:x val="1.0062893081760945E-2"/>
                  <c:y val="8.84955752212396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03C-49E4-8B0E-B419EBB54A87}"/>
                </c:ext>
              </c:extLst>
            </c:dLbl>
            <c:dLbl>
              <c:idx val="6"/>
              <c:layout>
                <c:manualLayout>
                  <c:x val="1.1740041928721179E-2"/>
                  <c:y val="8.84955752212396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03C-49E4-8B0E-B419EBB54A87}"/>
                </c:ext>
              </c:extLst>
            </c:dLbl>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'Tax Increase &amp; SFE'!$A$53:$A$63</c:f>
              <c:strCache>
                <c:ptCount val="11"/>
                <c:pt idx="0">
                  <c:v>Maintain 
healthy
school 
meal 
nutrition
standards  </c:v>
                </c:pt>
                <c:pt idx="2">
                  <c:v>Restrict 
unhealthy 
food 
&amp; 
beverage 
sales</c:v>
                </c:pt>
                <c:pt idx="4">
                  <c:v>Restrict 
unhealthy 
food 
&amp; 
beverage 
advertising</c:v>
                </c:pt>
                <c:pt idx="6">
                  <c:v>Restrict 
unhealthy 
food 
&amp; 
beverage 
company 
sponsorship</c:v>
                </c:pt>
                <c:pt idx="8">
                  <c:v>Restrict
food 
&amp; 
beverage 
sales
&amp; marketing 
within 
100m
of 
schools</c:v>
                </c:pt>
                <c:pt idx="10">
                  <c:v>Require 
clean 
drinking 
water</c:v>
                </c:pt>
              </c:strCache>
            </c:strRef>
          </c:cat>
          <c:val>
            <c:numRef>
              <c:f>'Tax Increase &amp; SFE'!$C$53:$C$63</c:f>
              <c:numCache>
                <c:formatCode>General</c:formatCode>
                <c:ptCount val="11"/>
                <c:pt idx="0" formatCode="0%">
                  <c:v>0.1</c:v>
                </c:pt>
                <c:pt idx="2" formatCode="0%">
                  <c:v>0.19</c:v>
                </c:pt>
                <c:pt idx="4" formatCode="0%">
                  <c:v>0.19</c:v>
                </c:pt>
                <c:pt idx="6" formatCode="0%">
                  <c:v>0.4</c:v>
                </c:pt>
                <c:pt idx="8" formatCode="0%">
                  <c:v>0.32</c:v>
                </c:pt>
                <c:pt idx="10" formatCode="0%">
                  <c:v>0.06</c:v>
                </c:pt>
              </c:numCache>
            </c:numRef>
          </c:val>
          <c:extLst>
            <c:ext xmlns:c16="http://schemas.microsoft.com/office/drawing/2014/chart" uri="{C3380CC4-5D6E-409C-BE32-E72D297353CC}">
              <c16:uniqueId val="{00000006-003C-49E4-8B0E-B419EBB54A87}"/>
            </c:ext>
          </c:extLst>
        </c:ser>
        <c:dLbls>
          <c:showLegendKey val="0"/>
          <c:showVal val="0"/>
          <c:showCatName val="0"/>
          <c:showSerName val="0"/>
          <c:showPercent val="0"/>
          <c:showBubbleSize val="0"/>
        </c:dLbls>
        <c:gapWidth val="0"/>
        <c:axId val="114252032"/>
        <c:axId val="114257920"/>
      </c:barChart>
      <c:catAx>
        <c:axId val="114252032"/>
        <c:scaling>
          <c:orientation val="minMax"/>
        </c:scaling>
        <c:delete val="0"/>
        <c:axPos val="b"/>
        <c:numFmt formatCode="General" sourceLinked="0"/>
        <c:majorTickMark val="out"/>
        <c:minorTickMark val="none"/>
        <c:tickLblPos val="nextTo"/>
        <c:txPr>
          <a:bodyPr rot="0" vert="horz"/>
          <a:lstStyle/>
          <a:p>
            <a:pPr>
              <a:defRPr sz="1400"/>
            </a:pPr>
            <a:endParaRPr lang="en-US"/>
          </a:p>
        </c:txPr>
        <c:crossAx val="114257920"/>
        <c:crosses val="autoZero"/>
        <c:auto val="1"/>
        <c:lblAlgn val="ctr"/>
        <c:lblOffset val="100"/>
        <c:noMultiLvlLbl val="0"/>
      </c:catAx>
      <c:valAx>
        <c:axId val="114257920"/>
        <c:scaling>
          <c:orientation val="minMax"/>
          <c:max val="1"/>
        </c:scaling>
        <c:delete val="0"/>
        <c:axPos val="l"/>
        <c:numFmt formatCode="0%" sourceLinked="1"/>
        <c:majorTickMark val="out"/>
        <c:minorTickMark val="none"/>
        <c:tickLblPos val="nextTo"/>
        <c:txPr>
          <a:bodyPr/>
          <a:lstStyle/>
          <a:p>
            <a:pPr>
              <a:defRPr sz="1400"/>
            </a:pPr>
            <a:endParaRPr lang="en-US"/>
          </a:p>
        </c:txPr>
        <c:crossAx val="114252032"/>
        <c:crosses val="autoZero"/>
        <c:crossBetween val="between"/>
        <c:majorUnit val="0.2"/>
      </c:valAx>
    </c:plotArea>
    <c:legend>
      <c:legendPos val="r"/>
      <c:layout>
        <c:manualLayout>
          <c:xMode val="edge"/>
          <c:yMode val="edge"/>
          <c:x val="6.6645348338460761E-3"/>
          <c:y val="0.9084908190190949"/>
          <c:w val="0.23458210613458724"/>
          <c:h val="5.9918782320022991E-2"/>
        </c:manualLayout>
      </c:layout>
      <c:overlay val="0"/>
      <c:spPr>
        <a:solidFill>
          <a:srgbClr val="ECECEC"/>
        </a:solidFill>
        <a:ln>
          <a:noFill/>
        </a:ln>
      </c:spPr>
      <c:txPr>
        <a:bodyPr/>
        <a:lstStyle/>
        <a:p>
          <a:pPr>
            <a:defRPr sz="1400"/>
          </a:pPr>
          <a:endParaRPr lang="en-US"/>
        </a:p>
      </c:txPr>
    </c:legend>
    <c:plotVisOnly val="1"/>
    <c:dispBlanksAs val="gap"/>
    <c:showDLblsOverMax val="0"/>
  </c:chart>
  <c:spPr>
    <a:solidFill>
      <a:sysClr val="window" lastClr="FFFFFF"/>
    </a:solidFill>
    <a:ln w="38100">
      <a:solidFill>
        <a:srgbClr val="3333CC"/>
      </a:solidFill>
    </a:ln>
  </c:spPr>
  <c:txPr>
    <a:bodyPr/>
    <a:lstStyle/>
    <a:p>
      <a:pPr>
        <a:defRPr>
          <a:latin typeface="Arial" pitchFamily="34" charset="0"/>
          <a:cs typeface="Arial" pitchFamily="34" charset="0"/>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cdr:x>
      <cdr:y>0.01854</cdr:y>
    </cdr:from>
    <cdr:to>
      <cdr:x>1</cdr:x>
      <cdr:y>0.16298</cdr:y>
    </cdr:to>
    <cdr:sp macro="" textlink="">
      <cdr:nvSpPr>
        <cdr:cNvPr id="2" name="TextBox 1"/>
        <cdr:cNvSpPr txBox="1"/>
      </cdr:nvSpPr>
      <cdr:spPr>
        <a:xfrm xmlns:a="http://schemas.openxmlformats.org/drawingml/2006/main">
          <a:off x="-397582" y="92512"/>
          <a:ext cx="11434936" cy="7206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600" b="1" i="1" dirty="0">
            <a:latin typeface="Arial" pitchFamily="34" charset="0"/>
            <a:cs typeface="Arial" pitchFamily="34" charset="0"/>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182970CB-EF2D-44F9-8DFB-A7FE5CAE24EB}" type="datetimeFigureOut">
              <a:rPr lang="en-GB" smtClean="0"/>
              <a:t>15/10/2020</a:t>
            </a:fld>
            <a:endParaRPr lang="en-GB" dirty="0"/>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5F7CAE08-1722-4C89-9768-CA4EFF9F3C8B}" type="slidenum">
              <a:rPr lang="en-GB" smtClean="0"/>
              <a:t>‹#›</a:t>
            </a:fld>
            <a:endParaRPr lang="en-GB" dirty="0"/>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269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2970CB-EF2D-44F9-8DFB-A7FE5CAE24EB}" type="datetimeFigureOut">
              <a:rPr lang="en-GB" smtClean="0"/>
              <a:t>15/10/2020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7CAE08-1722-4C89-9768-CA4EFF9F3C8B}" type="slidenum">
              <a:rPr lang="en-GB" smtClean="0"/>
              <a:t>‹#›</a:t>
            </a:fld>
            <a:endParaRPr lang="en-GB" dirty="0"/>
          </a:p>
        </p:txBody>
      </p:sp>
    </p:spTree>
    <p:extLst>
      <p:ext uri="{BB962C8B-B14F-4D97-AF65-F5344CB8AC3E}">
        <p14:creationId xmlns:p14="http://schemas.microsoft.com/office/powerpoint/2010/main" val="193315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2970CB-EF2D-44F9-8DFB-A7FE5CAE24EB}" type="datetimeFigureOut">
              <a:rPr lang="en-GB" smtClean="0"/>
              <a:t>15/10/2020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7CAE08-1722-4C89-9768-CA4EFF9F3C8B}" type="slidenum">
              <a:rPr lang="en-GB" smtClean="0"/>
              <a:t>‹#›</a:t>
            </a:fld>
            <a:endParaRPr lang="en-GB" dirty="0"/>
          </a:p>
        </p:txBody>
      </p:sp>
    </p:spTree>
    <p:extLst>
      <p:ext uri="{BB962C8B-B14F-4D97-AF65-F5344CB8AC3E}">
        <p14:creationId xmlns:p14="http://schemas.microsoft.com/office/powerpoint/2010/main" val="225083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2970CB-EF2D-44F9-8DFB-A7FE5CAE24EB}" type="datetimeFigureOut">
              <a:rPr lang="en-GB" smtClean="0"/>
              <a:t>15/10/2020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7CAE08-1722-4C89-9768-CA4EFF9F3C8B}" type="slidenum">
              <a:rPr lang="en-GB" smtClean="0"/>
              <a:t>‹#›</a:t>
            </a:fld>
            <a:endParaRPr lang="en-GB" dirty="0"/>
          </a:p>
        </p:txBody>
      </p:sp>
    </p:spTree>
    <p:extLst>
      <p:ext uri="{BB962C8B-B14F-4D97-AF65-F5344CB8AC3E}">
        <p14:creationId xmlns:p14="http://schemas.microsoft.com/office/powerpoint/2010/main" val="2515422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2970CB-EF2D-44F9-8DFB-A7FE5CAE24EB}" type="datetimeFigureOut">
              <a:rPr lang="en-GB" smtClean="0"/>
              <a:t>15/10/2020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7CAE08-1722-4C89-9768-CA4EFF9F3C8B}" type="slidenum">
              <a:rPr lang="en-GB" smtClean="0"/>
              <a:t>‹#›</a:t>
            </a:fld>
            <a:endParaRPr lang="en-GB"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075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2970CB-EF2D-44F9-8DFB-A7FE5CAE24EB}" type="datetimeFigureOut">
              <a:rPr lang="en-GB" smtClean="0"/>
              <a:t>15/10/2020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F7CAE08-1722-4C89-9768-CA4EFF9F3C8B}" type="slidenum">
              <a:rPr lang="en-GB" smtClean="0"/>
              <a:t>‹#›</a:t>
            </a:fld>
            <a:endParaRPr lang="en-GB" dirty="0"/>
          </a:p>
        </p:txBody>
      </p:sp>
    </p:spTree>
    <p:extLst>
      <p:ext uri="{BB962C8B-B14F-4D97-AF65-F5344CB8AC3E}">
        <p14:creationId xmlns:p14="http://schemas.microsoft.com/office/powerpoint/2010/main" val="3332907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2970CB-EF2D-44F9-8DFB-A7FE5CAE24EB}" type="datetimeFigureOut">
              <a:rPr lang="en-GB" smtClean="0"/>
              <a:t>15/10/2020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F7CAE08-1722-4C89-9768-CA4EFF9F3C8B}" type="slidenum">
              <a:rPr lang="en-GB" smtClean="0"/>
              <a:t>‹#›</a:t>
            </a:fld>
            <a:endParaRPr lang="en-GB" dirty="0"/>
          </a:p>
        </p:txBody>
      </p:sp>
    </p:spTree>
    <p:extLst>
      <p:ext uri="{BB962C8B-B14F-4D97-AF65-F5344CB8AC3E}">
        <p14:creationId xmlns:p14="http://schemas.microsoft.com/office/powerpoint/2010/main" val="1372976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2970CB-EF2D-44F9-8DFB-A7FE5CAE24EB}" type="datetimeFigureOut">
              <a:rPr lang="en-GB" smtClean="0"/>
              <a:t>15/10/2020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F7CAE08-1722-4C89-9768-CA4EFF9F3C8B}" type="slidenum">
              <a:rPr lang="en-GB" smtClean="0"/>
              <a:t>‹#›</a:t>
            </a:fld>
            <a:endParaRPr lang="en-GB" dirty="0"/>
          </a:p>
        </p:txBody>
      </p:sp>
    </p:spTree>
    <p:extLst>
      <p:ext uri="{BB962C8B-B14F-4D97-AF65-F5344CB8AC3E}">
        <p14:creationId xmlns:p14="http://schemas.microsoft.com/office/powerpoint/2010/main" val="3736482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2970CB-EF2D-44F9-8DFB-A7FE5CAE24EB}" type="datetimeFigureOut">
              <a:rPr lang="en-GB" smtClean="0"/>
              <a:t>15/10/2020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F7CAE08-1722-4C89-9768-CA4EFF9F3C8B}" type="slidenum">
              <a:rPr lang="en-GB" smtClean="0"/>
              <a:t>‹#›</a:t>
            </a:fld>
            <a:endParaRPr lang="en-GB" dirty="0"/>
          </a:p>
        </p:txBody>
      </p:sp>
    </p:spTree>
    <p:extLst>
      <p:ext uri="{BB962C8B-B14F-4D97-AF65-F5344CB8AC3E}">
        <p14:creationId xmlns:p14="http://schemas.microsoft.com/office/powerpoint/2010/main" val="3198118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2970CB-EF2D-44F9-8DFB-A7FE5CAE24EB}" type="datetimeFigureOut">
              <a:rPr lang="en-GB" smtClean="0"/>
              <a:t>15/10/2020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F7CAE08-1722-4C89-9768-CA4EFF9F3C8B}" type="slidenum">
              <a:rPr lang="en-GB" smtClean="0"/>
              <a:t>‹#›</a:t>
            </a:fld>
            <a:endParaRPr lang="en-GB" dirty="0"/>
          </a:p>
        </p:txBody>
      </p:sp>
    </p:spTree>
    <p:extLst>
      <p:ext uri="{BB962C8B-B14F-4D97-AF65-F5344CB8AC3E}">
        <p14:creationId xmlns:p14="http://schemas.microsoft.com/office/powerpoint/2010/main" val="3221850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2970CB-EF2D-44F9-8DFB-A7FE5CAE24EB}" type="datetimeFigureOut">
              <a:rPr lang="en-GB" smtClean="0"/>
              <a:t>15/10/2020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F7CAE08-1722-4C89-9768-CA4EFF9F3C8B}" type="slidenum">
              <a:rPr lang="en-GB" smtClean="0"/>
              <a:t>‹#›</a:t>
            </a:fld>
            <a:endParaRPr lang="en-GB" dirty="0"/>
          </a:p>
        </p:txBody>
      </p:sp>
    </p:spTree>
    <p:extLst>
      <p:ext uri="{BB962C8B-B14F-4D97-AF65-F5344CB8AC3E}">
        <p14:creationId xmlns:p14="http://schemas.microsoft.com/office/powerpoint/2010/main" val="3559596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182970CB-EF2D-44F9-8DFB-A7FE5CAE24EB}" type="datetimeFigureOut">
              <a:rPr lang="en-GB" smtClean="0"/>
              <a:t>15/10/2020</a:t>
            </a:fld>
            <a:endParaRPr lang="en-GB"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5F7CAE08-1722-4C89-9768-CA4EFF9F3C8B}" type="slidenum">
              <a:rPr lang="en-GB" smtClean="0"/>
              <a:t>‹#›</a:t>
            </a:fld>
            <a:endParaRPr lang="en-GB" dirty="0"/>
          </a:p>
        </p:txBody>
      </p:sp>
    </p:spTree>
    <p:extLst>
      <p:ext uri="{BB962C8B-B14F-4D97-AF65-F5344CB8AC3E}">
        <p14:creationId xmlns:p14="http://schemas.microsoft.com/office/powerpoint/2010/main" val="3944164043"/>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3" Type="http://schemas.openxmlformats.org/officeDocument/2006/relationships/image" Target="../media/image38.jpeg" /><Relationship Id="rId2" Type="http://schemas.openxmlformats.org/officeDocument/2006/relationships/image" Target="../media/image37.jpg" /><Relationship Id="rId1" Type="http://schemas.openxmlformats.org/officeDocument/2006/relationships/slideLayout" Target="../slideLayouts/slideLayout2.xml" /><Relationship Id="rId6" Type="http://schemas.openxmlformats.org/officeDocument/2006/relationships/image" Target="../media/image41.jpeg" /><Relationship Id="rId5" Type="http://schemas.openxmlformats.org/officeDocument/2006/relationships/image" Target="../media/image40.jpeg" /><Relationship Id="rId4" Type="http://schemas.openxmlformats.org/officeDocument/2006/relationships/image" Target="../media/image39.jpeg" /></Relationships>
</file>

<file path=ppt/slides/_rels/slide11.xml.rels><?xml version="1.0" encoding="UTF-8" standalone="yes"?>
<Relationships xmlns="http://schemas.openxmlformats.org/package/2006/relationships"><Relationship Id="rId2" Type="http://schemas.openxmlformats.org/officeDocument/2006/relationships/image" Target="../media/image42.jp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43.png" /><Relationship Id="rId1" Type="http://schemas.openxmlformats.org/officeDocument/2006/relationships/slideLayout" Target="../slideLayouts/slideLayout6.xml" /></Relationships>
</file>

<file path=ppt/slides/_rels/slide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8" Type="http://schemas.openxmlformats.org/officeDocument/2006/relationships/image" Target="../media/image8.jpeg" /><Relationship Id="rId13" Type="http://schemas.openxmlformats.org/officeDocument/2006/relationships/image" Target="../media/image13.jpg" /><Relationship Id="rId18" Type="http://schemas.openxmlformats.org/officeDocument/2006/relationships/image" Target="../media/image18.png" /><Relationship Id="rId3" Type="http://schemas.openxmlformats.org/officeDocument/2006/relationships/image" Target="../media/image3.jpg" /><Relationship Id="rId21" Type="http://schemas.openxmlformats.org/officeDocument/2006/relationships/image" Target="../media/image21.png" /><Relationship Id="rId7" Type="http://schemas.openxmlformats.org/officeDocument/2006/relationships/image" Target="../media/image7.jpg" /><Relationship Id="rId12" Type="http://schemas.openxmlformats.org/officeDocument/2006/relationships/image" Target="../media/image12.jpeg" /><Relationship Id="rId17" Type="http://schemas.openxmlformats.org/officeDocument/2006/relationships/image" Target="../media/image17.png" /><Relationship Id="rId2" Type="http://schemas.openxmlformats.org/officeDocument/2006/relationships/image" Target="../media/image2.png" /><Relationship Id="rId16" Type="http://schemas.openxmlformats.org/officeDocument/2006/relationships/image" Target="../media/image16.jpeg" /><Relationship Id="rId20" Type="http://schemas.openxmlformats.org/officeDocument/2006/relationships/image" Target="../media/image20.jpeg" /><Relationship Id="rId1" Type="http://schemas.openxmlformats.org/officeDocument/2006/relationships/slideLayout" Target="../slideLayouts/slideLayout8.xml" /><Relationship Id="rId6" Type="http://schemas.openxmlformats.org/officeDocument/2006/relationships/image" Target="../media/image6.png" /><Relationship Id="rId11" Type="http://schemas.openxmlformats.org/officeDocument/2006/relationships/image" Target="../media/image11.jpeg" /><Relationship Id="rId24" Type="http://schemas.openxmlformats.org/officeDocument/2006/relationships/image" Target="../media/image24.jpg" /><Relationship Id="rId5" Type="http://schemas.openxmlformats.org/officeDocument/2006/relationships/image" Target="../media/image5.jpeg" /><Relationship Id="rId15" Type="http://schemas.openxmlformats.org/officeDocument/2006/relationships/image" Target="../media/image15.png" /><Relationship Id="rId23" Type="http://schemas.openxmlformats.org/officeDocument/2006/relationships/image" Target="../media/image23.png" /><Relationship Id="rId10" Type="http://schemas.openxmlformats.org/officeDocument/2006/relationships/image" Target="../media/image10.jpg" /><Relationship Id="rId19" Type="http://schemas.openxmlformats.org/officeDocument/2006/relationships/image" Target="../media/image19.jpeg" /><Relationship Id="rId4" Type="http://schemas.openxmlformats.org/officeDocument/2006/relationships/image" Target="../media/image4.png" /><Relationship Id="rId9" Type="http://schemas.openxmlformats.org/officeDocument/2006/relationships/image" Target="../media/image9.jpeg" /><Relationship Id="rId14" Type="http://schemas.openxmlformats.org/officeDocument/2006/relationships/image" Target="../media/image14.jpeg" /><Relationship Id="rId22" Type="http://schemas.openxmlformats.org/officeDocument/2006/relationships/image" Target="../media/image22.png"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image" Target="../media/image26.jpeg" /><Relationship Id="rId2" Type="http://schemas.openxmlformats.org/officeDocument/2006/relationships/image" Target="../media/image25.jpe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3" Type="http://schemas.openxmlformats.org/officeDocument/2006/relationships/image" Target="../media/image28.png" /><Relationship Id="rId2" Type="http://schemas.openxmlformats.org/officeDocument/2006/relationships/image" Target="../media/image27.png" /><Relationship Id="rId1" Type="http://schemas.openxmlformats.org/officeDocument/2006/relationships/slideLayout" Target="../slideLayouts/slideLayout6.xml" /><Relationship Id="rId5" Type="http://schemas.openxmlformats.org/officeDocument/2006/relationships/image" Target="../media/image30.png" /><Relationship Id="rId4" Type="http://schemas.openxmlformats.org/officeDocument/2006/relationships/image" Target="../media/image29.png" /></Relationships>
</file>

<file path=ppt/slides/_rels/slide7.xml.rels><?xml version="1.0" encoding="UTF-8" standalone="yes"?>
<Relationships xmlns="http://schemas.openxmlformats.org/package/2006/relationships"><Relationship Id="rId3" Type="http://schemas.openxmlformats.org/officeDocument/2006/relationships/image" Target="../media/image32.png" /><Relationship Id="rId2" Type="http://schemas.openxmlformats.org/officeDocument/2006/relationships/image" Target="../media/image31.jpg" /><Relationship Id="rId1" Type="http://schemas.openxmlformats.org/officeDocument/2006/relationships/slideLayout" Target="../slideLayouts/slideLayout7.xml" /><Relationship Id="rId5" Type="http://schemas.openxmlformats.org/officeDocument/2006/relationships/image" Target="../media/image34.png" /><Relationship Id="rId4" Type="http://schemas.openxmlformats.org/officeDocument/2006/relationships/image" Target="../media/image33.png" /></Relationships>
</file>

<file path=ppt/slides/_rels/slide8.xml.rels><?xml version="1.0" encoding="UTF-8" standalone="yes"?>
<Relationships xmlns="http://schemas.openxmlformats.org/package/2006/relationships"><Relationship Id="rId3" Type="http://schemas.openxmlformats.org/officeDocument/2006/relationships/image" Target="../media/image35.jpeg" /><Relationship Id="rId2" Type="http://schemas.openxmlformats.org/officeDocument/2006/relationships/chart" Target="../charts/chart1.xml" /><Relationship Id="rId1" Type="http://schemas.openxmlformats.org/officeDocument/2006/relationships/slideLayout" Target="../slideLayouts/slideLayout6.xml" /></Relationships>
</file>

<file path=ppt/slides/_rels/slide9.xml.rels><?xml version="1.0" encoding="UTF-8" standalone="yes"?>
<Relationships xmlns="http://schemas.openxmlformats.org/package/2006/relationships"><Relationship Id="rId2" Type="http://schemas.openxmlformats.org/officeDocument/2006/relationships/image" Target="../media/image36.pn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86B14F-D792-47AA-ABDB-A7342516EDDC}"/>
              </a:ext>
            </a:extLst>
          </p:cNvPr>
          <p:cNvSpPr txBox="1"/>
          <p:nvPr/>
        </p:nvSpPr>
        <p:spPr>
          <a:xfrm>
            <a:off x="657225" y="1767006"/>
            <a:ext cx="10877550" cy="3323987"/>
          </a:xfrm>
          <a:custGeom>
            <a:avLst/>
            <a:gdLst>
              <a:gd name="connsiteX0" fmla="*/ 0 w 10877550"/>
              <a:gd name="connsiteY0" fmla="*/ 0 h 3323987"/>
              <a:gd name="connsiteX1" fmla="*/ 10877550 w 10877550"/>
              <a:gd name="connsiteY1" fmla="*/ 0 h 3323987"/>
              <a:gd name="connsiteX2" fmla="*/ 10877550 w 10877550"/>
              <a:gd name="connsiteY2" fmla="*/ 3323987 h 3323987"/>
              <a:gd name="connsiteX3" fmla="*/ 0 w 10877550"/>
              <a:gd name="connsiteY3" fmla="*/ 3323987 h 3323987"/>
              <a:gd name="connsiteX4" fmla="*/ 0 w 10877550"/>
              <a:gd name="connsiteY4" fmla="*/ 0 h 3323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7550" h="3323987" extrusionOk="0">
                <a:moveTo>
                  <a:pt x="0" y="0"/>
                </a:moveTo>
                <a:cubicBezTo>
                  <a:pt x="4838085" y="-5264"/>
                  <a:pt x="7198874" y="84467"/>
                  <a:pt x="10877550" y="0"/>
                </a:cubicBezTo>
                <a:cubicBezTo>
                  <a:pt x="10749377" y="574807"/>
                  <a:pt x="11006700" y="1745542"/>
                  <a:pt x="10877550" y="3323987"/>
                </a:cubicBezTo>
                <a:cubicBezTo>
                  <a:pt x="6550098" y="3430307"/>
                  <a:pt x="1341952" y="3316338"/>
                  <a:pt x="0" y="3323987"/>
                </a:cubicBezTo>
                <a:cubicBezTo>
                  <a:pt x="160128" y="2077731"/>
                  <a:pt x="25049" y="1075516"/>
                  <a:pt x="0" y="0"/>
                </a:cubicBezTo>
                <a:close/>
              </a:path>
            </a:pathLst>
          </a:custGeom>
          <a:noFill/>
          <a:ln w="76200">
            <a:solidFill>
              <a:srgbClr val="003192"/>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square" rtlCol="0">
            <a:spAutoFit/>
          </a:bodyPr>
          <a:lstStyle/>
          <a:p>
            <a:pPr algn="ctr"/>
            <a:endParaRPr lang="en-US" sz="1600" b="1" dirty="0">
              <a:solidFill>
                <a:srgbClr val="1725A9"/>
              </a:solidFill>
              <a:latin typeface="Algerian" panose="04020705040A02060702" pitchFamily="82" charset="0"/>
            </a:endParaRPr>
          </a:p>
          <a:p>
            <a:pPr algn="ctr"/>
            <a:r>
              <a:rPr lang="en-US" sz="4400" dirty="0">
                <a:solidFill>
                  <a:srgbClr val="FF0000"/>
                </a:solidFill>
                <a:latin typeface="Aharoni" panose="02010803020104030203" pitchFamily="2" charset="-79"/>
                <a:cs typeface="Aharoni" panose="02010803020104030203" pitchFamily="2" charset="-79"/>
              </a:rPr>
              <a:t>THE BARBADOS CHILDHOOD OBESITY PREVENTION COALITION</a:t>
            </a:r>
          </a:p>
          <a:p>
            <a:pPr algn="ctr"/>
            <a:r>
              <a:rPr lang="en-US" sz="4400" b="1" dirty="0">
                <a:solidFill>
                  <a:srgbClr val="1725A9"/>
                </a:solidFill>
                <a:latin typeface="Algerian" panose="04020705040A02060702" pitchFamily="82" charset="0"/>
              </a:rPr>
              <a:t>WHO WE ARE …</a:t>
            </a:r>
          </a:p>
          <a:p>
            <a:pPr algn="ctr"/>
            <a:r>
              <a:rPr lang="en-US" sz="4400" b="1" dirty="0">
                <a:solidFill>
                  <a:srgbClr val="1725A9"/>
                </a:solidFill>
                <a:latin typeface="Algerian" panose="04020705040A02060702" pitchFamily="82" charset="0"/>
              </a:rPr>
              <a:t>… AND WHAT WE’RE DOING</a:t>
            </a:r>
            <a:endParaRPr lang="en-US" sz="4400" dirty="0"/>
          </a:p>
          <a:p>
            <a:endParaRPr lang="en-US" dirty="0"/>
          </a:p>
        </p:txBody>
      </p:sp>
    </p:spTree>
    <p:extLst>
      <p:ext uri="{BB962C8B-B14F-4D97-AF65-F5344CB8AC3E}">
        <p14:creationId xmlns:p14="http://schemas.microsoft.com/office/powerpoint/2010/main" val="3074452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late of food on a table&#10;&#10;Description automatically generated">
            <a:extLst>
              <a:ext uri="{FF2B5EF4-FFF2-40B4-BE49-F238E27FC236}">
                <a16:creationId xmlns:a16="http://schemas.microsoft.com/office/drawing/2014/main" id="{B9531A7C-FD63-4729-9E73-91A39F66C5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316872" flipV="1">
            <a:off x="3729356" y="3956846"/>
            <a:ext cx="2868283" cy="1913927"/>
          </a:xfrm>
          <a:prstGeom prst="rect">
            <a:avLst/>
          </a:prstGeom>
        </p:spPr>
      </p:pic>
      <p:sp>
        <p:nvSpPr>
          <p:cNvPr id="3" name="TextBox 2">
            <a:extLst>
              <a:ext uri="{FF2B5EF4-FFF2-40B4-BE49-F238E27FC236}">
                <a16:creationId xmlns:a16="http://schemas.microsoft.com/office/drawing/2014/main" id="{942AB8AA-2538-49E0-8345-F008402AB370}"/>
              </a:ext>
            </a:extLst>
          </p:cNvPr>
          <p:cNvSpPr txBox="1"/>
          <p:nvPr/>
        </p:nvSpPr>
        <p:spPr>
          <a:xfrm>
            <a:off x="6720412" y="397401"/>
            <a:ext cx="5205263" cy="6063198"/>
          </a:xfrm>
          <a:prstGeom prst="rect">
            <a:avLst/>
          </a:prstGeom>
          <a:noFill/>
        </p:spPr>
        <p:txBody>
          <a:bodyPr wrap="square" rtlCol="0">
            <a:spAutoFit/>
          </a:bodyPr>
          <a:lstStyle/>
          <a:p>
            <a:pPr algn="ctr"/>
            <a:r>
              <a:rPr lang="en-US" sz="3200" b="1" dirty="0">
                <a:solidFill>
                  <a:srgbClr val="002060"/>
                </a:solidFill>
              </a:rPr>
              <a:t>Barbados Student Population survey</a:t>
            </a:r>
          </a:p>
          <a:p>
            <a:r>
              <a:rPr lang="en-US" b="1" dirty="0">
                <a:solidFill>
                  <a:srgbClr val="002060"/>
                </a:solidFill>
              </a:rPr>
              <a:t>(surveys carried out by</a:t>
            </a:r>
          </a:p>
          <a:p>
            <a:pPr algn="ctr"/>
            <a:r>
              <a:rPr lang="en-US" b="1" dirty="0">
                <a:solidFill>
                  <a:srgbClr val="002060"/>
                </a:solidFill>
              </a:rPr>
              <a:t> Healthy Caribbean Coalition)</a:t>
            </a:r>
          </a:p>
          <a:p>
            <a:endParaRPr lang="en-US" sz="2400" b="1" dirty="0">
              <a:solidFill>
                <a:srgbClr val="002060"/>
              </a:solidFill>
            </a:endParaRPr>
          </a:p>
          <a:p>
            <a:pPr marL="342900" indent="-342900">
              <a:buFont typeface="Arial" panose="020B0604020202020204" pitchFamily="34" charset="0"/>
              <a:buChar char="•"/>
            </a:pPr>
            <a:r>
              <a:rPr lang="en-US" sz="2800" b="1" dirty="0">
                <a:solidFill>
                  <a:srgbClr val="002060"/>
                </a:solidFill>
              </a:rPr>
              <a:t>18.5% ate fast food 3-4 times  week</a:t>
            </a:r>
          </a:p>
          <a:p>
            <a:pPr marL="342900" indent="-342900">
              <a:buFont typeface="Arial" panose="020B0604020202020204" pitchFamily="34" charset="0"/>
              <a:buChar char="•"/>
            </a:pPr>
            <a:r>
              <a:rPr lang="en-US" sz="2800" b="1" dirty="0">
                <a:solidFill>
                  <a:srgbClr val="002060"/>
                </a:solidFill>
              </a:rPr>
              <a:t>73.3% reported drinking 1 or more soft drinks a day</a:t>
            </a:r>
          </a:p>
          <a:p>
            <a:pPr marL="342900" indent="-342900">
              <a:buFont typeface="Arial" panose="020B0604020202020204" pitchFamily="34" charset="0"/>
              <a:buChar char="•"/>
            </a:pPr>
            <a:r>
              <a:rPr lang="en-US" sz="2800" b="1" dirty="0">
                <a:solidFill>
                  <a:srgbClr val="002060"/>
                </a:solidFill>
              </a:rPr>
              <a:t>15% ate no vegetables or fruit in the past month</a:t>
            </a:r>
          </a:p>
          <a:p>
            <a:pPr algn="ctr"/>
            <a:r>
              <a:rPr lang="en-US" sz="3200" b="1" dirty="0">
                <a:solidFill>
                  <a:srgbClr val="FF0000"/>
                </a:solidFill>
                <a:latin typeface="Aharoni" panose="02010803020104030203" pitchFamily="2" charset="-79"/>
                <a:cs typeface="Aharoni" panose="02010803020104030203" pitchFamily="2" charset="-79"/>
              </a:rPr>
              <a:t>WE NEED TO CHANGE THE WAY WE FEED OUR CHILDREN</a:t>
            </a:r>
          </a:p>
        </p:txBody>
      </p:sp>
      <p:pic>
        <p:nvPicPr>
          <p:cNvPr id="2" name="fat-MG_7722.jpeg" descr="fat-MG_7722.jpeg">
            <a:extLst>
              <a:ext uri="{FF2B5EF4-FFF2-40B4-BE49-F238E27FC236}">
                <a16:creationId xmlns:a16="http://schemas.microsoft.com/office/drawing/2014/main" id="{2961998E-1072-4452-BAB9-A90EED19A2A9}"/>
              </a:ext>
            </a:extLst>
          </p:cNvPr>
          <p:cNvPicPr>
            <a:picLocks noChangeAspect="1"/>
          </p:cNvPicPr>
          <p:nvPr/>
        </p:nvPicPr>
        <p:blipFill>
          <a:blip r:embed="rId3"/>
          <a:srcRect l="9142" r="2482"/>
          <a:stretch>
            <a:fillRect/>
          </a:stretch>
        </p:blipFill>
        <p:spPr>
          <a:xfrm rot="20223251">
            <a:off x="956200" y="1126080"/>
            <a:ext cx="1865220" cy="2671627"/>
          </a:xfrm>
          <a:prstGeom prst="rect">
            <a:avLst/>
          </a:prstGeom>
          <a:ln w="76200">
            <a:solidFill>
              <a:srgbClr val="002060"/>
            </a:solidFill>
            <a:miter lim="400000"/>
          </a:ln>
        </p:spPr>
      </p:pic>
      <p:pic>
        <p:nvPicPr>
          <p:cNvPr id="5" name="Picture 4" descr="French fries - Wikipedia">
            <a:extLst>
              <a:ext uri="{FF2B5EF4-FFF2-40B4-BE49-F238E27FC236}">
                <a16:creationId xmlns:a16="http://schemas.microsoft.com/office/drawing/2014/main" id="{05EBAF22-A4AD-426E-B49B-B43BB3EAB3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42953">
            <a:off x="3157464" y="1576212"/>
            <a:ext cx="3047098" cy="1713993"/>
          </a:xfrm>
          <a:prstGeom prst="rect">
            <a:avLst/>
          </a:prstGeom>
          <a:noFill/>
          <a:ln w="76200">
            <a:solidFill>
              <a:srgbClr val="002060"/>
            </a:solidFill>
          </a:ln>
          <a:extLst>
            <a:ext uri="{909E8E84-426E-40DD-AFC4-6F175D3DCCD1}">
              <a14:hiddenFill xmlns:a14="http://schemas.microsoft.com/office/drawing/2010/main">
                <a:solidFill>
                  <a:srgbClr val="FFFFFF"/>
                </a:solidFill>
              </a14:hiddenFill>
            </a:ext>
          </a:extLst>
        </p:spPr>
      </p:pic>
      <p:pic>
        <p:nvPicPr>
          <p:cNvPr id="7" name="Picture 2" descr="Ugly Delicious Season 1, Episode 6: “Fried Chicken” Recap - Eater">
            <a:extLst>
              <a:ext uri="{FF2B5EF4-FFF2-40B4-BE49-F238E27FC236}">
                <a16:creationId xmlns:a16="http://schemas.microsoft.com/office/drawing/2014/main" id="{7827482A-534C-4F4F-B134-C27EE500F9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948685">
            <a:off x="7546847" y="7874658"/>
            <a:ext cx="3700756" cy="2082997"/>
          </a:xfrm>
          <a:prstGeom prst="rect">
            <a:avLst/>
          </a:prstGeom>
          <a:noFill/>
          <a:ln w="76200">
            <a:solidFill>
              <a:srgbClr val="002060"/>
            </a:solidFill>
          </a:ln>
          <a:extLst>
            <a:ext uri="{909E8E84-426E-40DD-AFC4-6F175D3DCCD1}">
              <a14:hiddenFill xmlns:a14="http://schemas.microsoft.com/office/drawing/2010/main">
                <a:solidFill>
                  <a:srgbClr val="FFFFFF"/>
                </a:solidFill>
              </a14:hiddenFill>
            </a:ext>
          </a:extLst>
        </p:spPr>
      </p:pic>
      <p:pic>
        <p:nvPicPr>
          <p:cNvPr id="11" name="Picture 2" descr="Ugly Delicious Season 1, Episode 6: “Fried Chicken” Recap - Eater">
            <a:extLst>
              <a:ext uri="{FF2B5EF4-FFF2-40B4-BE49-F238E27FC236}">
                <a16:creationId xmlns:a16="http://schemas.microsoft.com/office/drawing/2014/main" id="{A5F0E454-8B52-4D1E-9120-83CAF3E736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948685">
            <a:off x="7699247" y="8027058"/>
            <a:ext cx="3700756" cy="2082997"/>
          </a:xfrm>
          <a:prstGeom prst="rect">
            <a:avLst/>
          </a:prstGeom>
          <a:noFill/>
          <a:ln w="76200">
            <a:solidFill>
              <a:srgbClr val="002060"/>
            </a:solidFill>
          </a:ln>
          <a:extLst>
            <a:ext uri="{909E8E84-426E-40DD-AFC4-6F175D3DCCD1}">
              <a14:hiddenFill xmlns:a14="http://schemas.microsoft.com/office/drawing/2010/main">
                <a:solidFill>
                  <a:srgbClr val="FFFFFF"/>
                </a:solidFill>
              </a14:hiddenFill>
            </a:ext>
          </a:extLst>
        </p:spPr>
      </p:pic>
      <p:pic>
        <p:nvPicPr>
          <p:cNvPr id="13" name="Picture 2" descr="Ugly Delicious Season 1, Episode 6: “Fried Chicken” Recap - Eater">
            <a:extLst>
              <a:ext uri="{FF2B5EF4-FFF2-40B4-BE49-F238E27FC236}">
                <a16:creationId xmlns:a16="http://schemas.microsoft.com/office/drawing/2014/main" id="{BE7131AC-B78C-4A5E-BE35-936D28A341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948685">
            <a:off x="7851647" y="8179458"/>
            <a:ext cx="3700756" cy="2082997"/>
          </a:xfrm>
          <a:prstGeom prst="rect">
            <a:avLst/>
          </a:prstGeom>
          <a:noFill/>
          <a:ln w="76200">
            <a:solidFill>
              <a:srgbClr val="002060"/>
            </a:solidFill>
          </a:ln>
          <a:extLst>
            <a:ext uri="{909E8E84-426E-40DD-AFC4-6F175D3DCCD1}">
              <a14:hiddenFill xmlns:a14="http://schemas.microsoft.com/office/drawing/2010/main">
                <a:solidFill>
                  <a:srgbClr val="FFFFFF"/>
                </a:solidFill>
              </a14:hiddenFill>
            </a:ext>
          </a:extLst>
        </p:spPr>
      </p:pic>
      <p:pic>
        <p:nvPicPr>
          <p:cNvPr id="15" name="Picture 6" descr="East Side Burgers - Paris Restaurant - HappyCow">
            <a:extLst>
              <a:ext uri="{FF2B5EF4-FFF2-40B4-BE49-F238E27FC236}">
                <a16:creationId xmlns:a16="http://schemas.microsoft.com/office/drawing/2014/main" id="{A93CDF2F-3102-4B72-9732-49D94ACC7D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830631">
            <a:off x="615051" y="4197311"/>
            <a:ext cx="3131275" cy="1761343"/>
          </a:xfrm>
          <a:prstGeom prst="rect">
            <a:avLst/>
          </a:prstGeom>
          <a:noFill/>
          <a:ln w="76200">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081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83D5131-CCA4-4FE1-9020-1CCA9DB7A8B0}"/>
              </a:ext>
            </a:extLst>
          </p:cNvPr>
          <p:cNvSpPr txBox="1"/>
          <p:nvPr/>
        </p:nvSpPr>
        <p:spPr>
          <a:xfrm>
            <a:off x="66675" y="35719"/>
            <a:ext cx="12058650" cy="6729412"/>
          </a:xfrm>
          <a:prstGeom prst="rect">
            <a:avLst/>
          </a:prstGeom>
          <a:solidFill>
            <a:srgbClr val="FF0000"/>
          </a:solidFill>
        </p:spPr>
        <p:txBody>
          <a:bodyPr wrap="square" rtlCol="0">
            <a:spAutoFit/>
          </a:bodyPr>
          <a:lstStyle/>
          <a:p>
            <a:endParaRPr lang="en-BB" dirty="0"/>
          </a:p>
        </p:txBody>
      </p:sp>
      <p:pic>
        <p:nvPicPr>
          <p:cNvPr id="10" name="Picture 9" descr="A picture containing website&#10;&#10;Description automatically generated">
            <a:extLst>
              <a:ext uri="{FF2B5EF4-FFF2-40B4-BE49-F238E27FC236}">
                <a16:creationId xmlns:a16="http://schemas.microsoft.com/office/drawing/2014/main" id="{081DC511-ACD3-4FB7-B811-43309B87C3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3094" y="1254889"/>
            <a:ext cx="7638351" cy="4348222"/>
          </a:xfrm>
          <a:prstGeom prst="rect">
            <a:avLst/>
          </a:prstGeom>
        </p:spPr>
      </p:pic>
      <p:sp>
        <p:nvSpPr>
          <p:cNvPr id="11" name="TextBox 10">
            <a:extLst>
              <a:ext uri="{FF2B5EF4-FFF2-40B4-BE49-F238E27FC236}">
                <a16:creationId xmlns:a16="http://schemas.microsoft.com/office/drawing/2014/main" id="{FFFFC22A-5050-4FB0-9B9F-DD863913552A}"/>
              </a:ext>
            </a:extLst>
          </p:cNvPr>
          <p:cNvSpPr txBox="1"/>
          <p:nvPr/>
        </p:nvSpPr>
        <p:spPr>
          <a:xfrm>
            <a:off x="300555" y="936010"/>
            <a:ext cx="4053069" cy="4985980"/>
          </a:xfrm>
          <a:prstGeom prst="rect">
            <a:avLst/>
          </a:prstGeom>
          <a:noFill/>
        </p:spPr>
        <p:txBody>
          <a:bodyPr wrap="square" rtlCol="0">
            <a:spAutoFit/>
          </a:bodyPr>
          <a:lstStyle/>
          <a:p>
            <a:r>
              <a:rPr lang="en-US" dirty="0">
                <a:solidFill>
                  <a:schemeClr val="bg1"/>
                </a:solidFill>
                <a:latin typeface="Aharoni" panose="02010803020104030203" pitchFamily="2" charset="-79"/>
                <a:cs typeface="Aharoni" panose="02010803020104030203" pitchFamily="2" charset="-79"/>
              </a:rPr>
              <a:t>For more information on the </a:t>
            </a:r>
          </a:p>
          <a:p>
            <a:r>
              <a:rPr lang="en-US" dirty="0">
                <a:solidFill>
                  <a:schemeClr val="bg1"/>
                </a:solidFill>
                <a:latin typeface="Aharoni" panose="02010803020104030203" pitchFamily="2" charset="-79"/>
                <a:cs typeface="Aharoni" panose="02010803020104030203" pitchFamily="2" charset="-79"/>
              </a:rPr>
              <a:t>Childhood Obesity Prevention Campaign log on to our social media pages:</a:t>
            </a:r>
          </a:p>
          <a:p>
            <a:endParaRPr lang="en-US" sz="1200" dirty="0">
              <a:solidFill>
                <a:schemeClr val="bg1"/>
              </a:solidFill>
              <a:latin typeface="Aharoni" panose="02010803020104030203" pitchFamily="2" charset="-79"/>
              <a:cs typeface="Aharoni" panose="02010803020104030203" pitchFamily="2" charset="-79"/>
            </a:endParaRPr>
          </a:p>
          <a:p>
            <a:r>
              <a:rPr lang="en-US" dirty="0">
                <a:solidFill>
                  <a:srgbClr val="000066"/>
                </a:solidFill>
                <a:latin typeface="Aharoni" panose="02010803020104030203" pitchFamily="2" charset="-79"/>
                <a:cs typeface="Aharoni" panose="02010803020104030203" pitchFamily="2" charset="-79"/>
              </a:rPr>
              <a:t>Facebook: </a:t>
            </a:r>
            <a:r>
              <a:rPr lang="en-US" dirty="0">
                <a:solidFill>
                  <a:schemeClr val="bg1"/>
                </a:solidFill>
                <a:latin typeface="Aharoni" panose="02010803020104030203" pitchFamily="2" charset="-79"/>
                <a:cs typeface="Aharoni" panose="02010803020104030203" pitchFamily="2" charset="-79"/>
              </a:rPr>
              <a:t>@ Heart &amp; Stroke Foundation of Barbados</a:t>
            </a:r>
          </a:p>
          <a:p>
            <a:endParaRPr lang="en-US" sz="1200" dirty="0">
              <a:solidFill>
                <a:schemeClr val="bg1"/>
              </a:solidFill>
              <a:latin typeface="Aharoni" panose="02010803020104030203" pitchFamily="2" charset="-79"/>
              <a:cs typeface="Aharoni" panose="02010803020104030203" pitchFamily="2" charset="-79"/>
            </a:endParaRPr>
          </a:p>
          <a:p>
            <a:r>
              <a:rPr lang="en-US" dirty="0">
                <a:solidFill>
                  <a:srgbClr val="000066"/>
                </a:solidFill>
                <a:latin typeface="Aharoni" panose="02010803020104030203" pitchFamily="2" charset="-79"/>
                <a:cs typeface="Aharoni" panose="02010803020104030203" pitchFamily="2" charset="-79"/>
              </a:rPr>
              <a:t>Instagram &amp; Twitter:</a:t>
            </a:r>
          </a:p>
          <a:p>
            <a:r>
              <a:rPr lang="en-US" dirty="0">
                <a:solidFill>
                  <a:schemeClr val="bg1"/>
                </a:solidFill>
                <a:latin typeface="Aharoni" panose="02010803020104030203" pitchFamily="2" charset="-79"/>
                <a:cs typeface="Aharoni" panose="02010803020104030203" pitchFamily="2" charset="-79"/>
              </a:rPr>
              <a:t>@ </a:t>
            </a:r>
            <a:r>
              <a:rPr lang="en-US" dirty="0" err="1">
                <a:solidFill>
                  <a:schemeClr val="bg1"/>
                </a:solidFill>
                <a:latin typeface="Aharoni" panose="02010803020104030203" pitchFamily="2" charset="-79"/>
                <a:cs typeface="Aharoni" panose="02010803020104030203" pitchFamily="2" charset="-79"/>
              </a:rPr>
              <a:t>hsfbarbados</a:t>
            </a:r>
            <a:endParaRPr lang="en-US" dirty="0">
              <a:solidFill>
                <a:schemeClr val="bg1"/>
              </a:solidFill>
              <a:latin typeface="Aharoni" panose="02010803020104030203" pitchFamily="2" charset="-79"/>
              <a:cs typeface="Aharoni" panose="02010803020104030203" pitchFamily="2" charset="-79"/>
            </a:endParaRPr>
          </a:p>
          <a:p>
            <a:endParaRPr lang="en-US" dirty="0">
              <a:solidFill>
                <a:schemeClr val="bg1"/>
              </a:solidFill>
              <a:latin typeface="Aharoni" panose="02010803020104030203" pitchFamily="2" charset="-79"/>
              <a:cs typeface="Aharoni" panose="02010803020104030203" pitchFamily="2" charset="-79"/>
            </a:endParaRPr>
          </a:p>
          <a:p>
            <a:pPr algn="ctr"/>
            <a:r>
              <a:rPr lang="en-US" sz="2400" u="sng" dirty="0">
                <a:solidFill>
                  <a:srgbClr val="000066"/>
                </a:solidFill>
                <a:latin typeface="Aharoni" panose="02010803020104030203" pitchFamily="2" charset="-79"/>
                <a:cs typeface="Aharoni" panose="02010803020104030203" pitchFamily="2" charset="-79"/>
              </a:rPr>
              <a:t>ATTENTION  SCHOOLS</a:t>
            </a:r>
          </a:p>
          <a:p>
            <a:pPr algn="ctr"/>
            <a:r>
              <a:rPr lang="en-US" dirty="0">
                <a:solidFill>
                  <a:schemeClr val="bg1"/>
                </a:solidFill>
                <a:latin typeface="Aharoni" panose="02010803020104030203" pitchFamily="2" charset="-79"/>
                <a:cs typeface="Aharoni" panose="02010803020104030203" pitchFamily="2" charset="-79"/>
              </a:rPr>
              <a:t>If your school or PTA would like to hear more or learn about the movement towards creating a healthier school environment…</a:t>
            </a:r>
          </a:p>
          <a:p>
            <a:pPr algn="ctr"/>
            <a:r>
              <a:rPr lang="en-US" dirty="0">
                <a:solidFill>
                  <a:schemeClr val="bg1"/>
                </a:solidFill>
                <a:latin typeface="Aharoni" panose="02010803020104030203" pitchFamily="2" charset="-79"/>
                <a:cs typeface="Aharoni" panose="02010803020104030203" pitchFamily="2" charset="-79"/>
              </a:rPr>
              <a:t>send us an </a:t>
            </a:r>
            <a:r>
              <a:rPr lang="en-US" dirty="0" err="1">
                <a:solidFill>
                  <a:schemeClr val="bg1"/>
                </a:solidFill>
                <a:latin typeface="Aharoni" panose="02010803020104030203" pitchFamily="2" charset="-79"/>
                <a:cs typeface="Aharoni" panose="02010803020104030203" pitchFamily="2" charset="-79"/>
              </a:rPr>
              <a:t>emai</a:t>
            </a:r>
            <a:r>
              <a:rPr lang="en-US" dirty="0">
                <a:solidFill>
                  <a:schemeClr val="bg1"/>
                </a:solidFill>
                <a:latin typeface="Aharoni" panose="02010803020104030203" pitchFamily="2" charset="-79"/>
                <a:cs typeface="Aharoni" panose="02010803020104030203" pitchFamily="2" charset="-79"/>
              </a:rPr>
              <a:t>… advocacyofficer@hsfbarbados.com</a:t>
            </a:r>
            <a:endParaRPr lang="en-BB"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894037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DCB1EF-331E-4815-9019-CD5FB8FA98B1}"/>
              </a:ext>
            </a:extLst>
          </p:cNvPr>
          <p:cNvSpPr txBox="1"/>
          <p:nvPr/>
        </p:nvSpPr>
        <p:spPr>
          <a:xfrm>
            <a:off x="50006" y="57150"/>
            <a:ext cx="12091987" cy="6743700"/>
          </a:xfrm>
          <a:prstGeom prst="rect">
            <a:avLst/>
          </a:prstGeom>
          <a:solidFill>
            <a:srgbClr val="003192"/>
          </a:solidFill>
        </p:spPr>
        <p:txBody>
          <a:bodyPr wrap="square" rtlCol="0">
            <a:spAutoFit/>
          </a:bodyPr>
          <a:lstStyle/>
          <a:p>
            <a:endParaRPr lang="en-BB" dirty="0"/>
          </a:p>
        </p:txBody>
      </p:sp>
      <p:pic>
        <p:nvPicPr>
          <p:cNvPr id="5" name="Picture 4" descr="A picture containing food&#10;&#10;Description automatically generated">
            <a:extLst>
              <a:ext uri="{FF2B5EF4-FFF2-40B4-BE49-F238E27FC236}">
                <a16:creationId xmlns:a16="http://schemas.microsoft.com/office/drawing/2014/main" id="{82568AFC-DF0E-4653-BFF8-C55E5234293E}"/>
              </a:ext>
            </a:extLst>
          </p:cNvPr>
          <p:cNvPicPr>
            <a:picLocks noChangeAspect="1"/>
          </p:cNvPicPr>
          <p:nvPr/>
        </p:nvPicPr>
        <p:blipFill rotWithShape="1">
          <a:blip r:embed="rId2">
            <a:extLst>
              <a:ext uri="{28A0092B-C50C-407E-A947-70E740481C1C}">
                <a14:useLocalDpi xmlns:a14="http://schemas.microsoft.com/office/drawing/2010/main" val="0"/>
              </a:ext>
            </a:extLst>
          </a:blip>
          <a:srcRect t="13773" r="9089" b="10319"/>
          <a:stretch/>
        </p:blipFill>
        <p:spPr>
          <a:xfrm>
            <a:off x="385896" y="3054855"/>
            <a:ext cx="3972171" cy="3142535"/>
          </a:xfrm>
          <a:prstGeom prst="rect">
            <a:avLst/>
          </a:prstGeom>
        </p:spPr>
      </p:pic>
      <p:sp>
        <p:nvSpPr>
          <p:cNvPr id="9" name="TextBox 8">
            <a:extLst>
              <a:ext uri="{FF2B5EF4-FFF2-40B4-BE49-F238E27FC236}">
                <a16:creationId xmlns:a16="http://schemas.microsoft.com/office/drawing/2014/main" id="{F7056EEA-DE94-4DB6-B094-71BC47761448}"/>
              </a:ext>
            </a:extLst>
          </p:cNvPr>
          <p:cNvSpPr txBox="1"/>
          <p:nvPr/>
        </p:nvSpPr>
        <p:spPr>
          <a:xfrm>
            <a:off x="5472991" y="2270025"/>
            <a:ext cx="5975925" cy="1569660"/>
          </a:xfrm>
          <a:prstGeom prst="rect">
            <a:avLst/>
          </a:prstGeom>
          <a:noFill/>
        </p:spPr>
        <p:txBody>
          <a:bodyPr wrap="square" rtlCol="0">
            <a:spAutoFit/>
          </a:bodyPr>
          <a:lstStyle/>
          <a:p>
            <a:r>
              <a:rPr lang="en-US" sz="4800" dirty="0">
                <a:solidFill>
                  <a:srgbClr val="FF0000"/>
                </a:solidFill>
                <a:latin typeface="Aharoni" panose="02010803020104030203" pitchFamily="2" charset="-79"/>
                <a:cs typeface="Aharoni" panose="02010803020104030203" pitchFamily="2" charset="-79"/>
              </a:rPr>
              <a:t>#OuttaMySchool</a:t>
            </a:r>
          </a:p>
          <a:p>
            <a:r>
              <a:rPr lang="en-US" sz="4800" dirty="0">
                <a:solidFill>
                  <a:srgbClr val="FF0000"/>
                </a:solidFill>
                <a:latin typeface="Aharoni" panose="02010803020104030203" pitchFamily="2" charset="-79"/>
                <a:cs typeface="Aharoni" panose="02010803020104030203" pitchFamily="2" charset="-79"/>
              </a:rPr>
              <a:t>          #SwitchItUp246</a:t>
            </a:r>
            <a:endParaRPr lang="en-BB" sz="4800" dirty="0">
              <a:solidFill>
                <a:srgbClr val="FF0000"/>
              </a:solidFill>
              <a:latin typeface="Aharoni" panose="02010803020104030203" pitchFamily="2" charset="-79"/>
              <a:cs typeface="Aharoni" panose="02010803020104030203" pitchFamily="2" charset="-79"/>
            </a:endParaRPr>
          </a:p>
        </p:txBody>
      </p:sp>
      <p:sp>
        <p:nvSpPr>
          <p:cNvPr id="12" name="TextBox 11">
            <a:extLst>
              <a:ext uri="{FF2B5EF4-FFF2-40B4-BE49-F238E27FC236}">
                <a16:creationId xmlns:a16="http://schemas.microsoft.com/office/drawing/2014/main" id="{A433E041-B3C7-4587-9763-C7BF6100E293}"/>
              </a:ext>
            </a:extLst>
          </p:cNvPr>
          <p:cNvSpPr txBox="1"/>
          <p:nvPr/>
        </p:nvSpPr>
        <p:spPr>
          <a:xfrm>
            <a:off x="285883" y="660610"/>
            <a:ext cx="4336256" cy="1015663"/>
          </a:xfrm>
          <a:prstGeom prst="rect">
            <a:avLst/>
          </a:prstGeom>
          <a:noFill/>
        </p:spPr>
        <p:txBody>
          <a:bodyPr wrap="square" rtlCol="0">
            <a:spAutoFit/>
          </a:bodyPr>
          <a:lstStyle/>
          <a:p>
            <a:pPr algn="ctr"/>
            <a:r>
              <a:rPr lang="en-US" sz="6000" dirty="0">
                <a:solidFill>
                  <a:srgbClr val="FF0000"/>
                </a:solidFill>
                <a:latin typeface="Aharoni" panose="02010803020104030203" pitchFamily="2" charset="-79"/>
                <a:cs typeface="Aharoni" panose="02010803020104030203" pitchFamily="2" charset="-79"/>
              </a:rPr>
              <a:t>ACT NOW!</a:t>
            </a:r>
          </a:p>
        </p:txBody>
      </p:sp>
    </p:spTree>
    <p:extLst>
      <p:ext uri="{BB962C8B-B14F-4D97-AF65-F5344CB8AC3E}">
        <p14:creationId xmlns:p14="http://schemas.microsoft.com/office/powerpoint/2010/main" val="3463122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rporate blue background free download - windows 10 Wallpapers">
            <a:extLst>
              <a:ext uri="{FF2B5EF4-FFF2-40B4-BE49-F238E27FC236}">
                <a16:creationId xmlns:a16="http://schemas.microsoft.com/office/drawing/2014/main" id="{57C0C879-F806-4D05-8525-3F85219A8F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AC8DB4E-96B5-48F8-AE0A-9A73AE6F6F04}"/>
              </a:ext>
            </a:extLst>
          </p:cNvPr>
          <p:cNvSpPr txBox="1"/>
          <p:nvPr/>
        </p:nvSpPr>
        <p:spPr>
          <a:xfrm>
            <a:off x="6096000" y="181958"/>
            <a:ext cx="5715000" cy="6494085"/>
          </a:xfrm>
          <a:prstGeom prst="rect">
            <a:avLst/>
          </a:prstGeom>
          <a:noFill/>
        </p:spPr>
        <p:txBody>
          <a:bodyPr wrap="square">
            <a:spAutoFit/>
          </a:bodyPr>
          <a:lstStyle/>
          <a:p>
            <a:pPr marL="34290" indent="0" algn="ctr" fontAlgn="base">
              <a:buNone/>
            </a:pPr>
            <a:r>
              <a:rPr lang="en-US" sz="3200" dirty="0">
                <a:solidFill>
                  <a:schemeClr val="bg1"/>
                </a:solidFill>
                <a:latin typeface="Aharoni" panose="02010803020104030203" pitchFamily="2" charset="-79"/>
                <a:cs typeface="Aharoni" panose="02010803020104030203" pitchFamily="2" charset="-79"/>
              </a:rPr>
              <a:t>The main aim of the Coalition is to create a healthy school environment, </a:t>
            </a:r>
          </a:p>
          <a:p>
            <a:pPr lvl="0" algn="ctr" fontAlgn="base"/>
            <a:r>
              <a:rPr lang="en-US" sz="3200" dirty="0">
                <a:solidFill>
                  <a:schemeClr val="bg1"/>
                </a:solidFill>
                <a:latin typeface="Aharoni" panose="02010803020104030203" pitchFamily="2" charset="-79"/>
                <a:cs typeface="Aharoni" panose="02010803020104030203" pitchFamily="2" charset="-79"/>
              </a:rPr>
              <a:t>by </a:t>
            </a:r>
            <a:r>
              <a:rPr lang="en-US" sz="3200" dirty="0" err="1">
                <a:solidFill>
                  <a:schemeClr val="bg1"/>
                </a:solidFill>
                <a:latin typeface="Aharoni" panose="02010803020104030203" pitchFamily="2" charset="-79"/>
                <a:cs typeface="Aharoni" panose="02010803020104030203" pitchFamily="2" charset="-79"/>
              </a:rPr>
              <a:t>galvanising</a:t>
            </a:r>
            <a:r>
              <a:rPr lang="en-US" sz="3200" dirty="0">
                <a:solidFill>
                  <a:schemeClr val="bg1"/>
                </a:solidFill>
                <a:latin typeface="Aharoni" panose="02010803020104030203" pitchFamily="2" charset="-79"/>
                <a:cs typeface="Aharoni" panose="02010803020104030203" pitchFamily="2" charset="-79"/>
              </a:rPr>
              <a:t> support of the Ministries of Health and Education and the general public. HSFB is advocating for policy change, to restrict the sale and marketing of sugary drinks and unhealthy food in and around schools </a:t>
            </a:r>
          </a:p>
          <a:p>
            <a:pPr lvl="0" algn="ctr" fontAlgn="base"/>
            <a:r>
              <a:rPr lang="en-US" sz="3200" dirty="0">
                <a:solidFill>
                  <a:schemeClr val="bg1"/>
                </a:solidFill>
                <a:latin typeface="Aharoni" panose="02010803020104030203" pitchFamily="2" charset="-79"/>
                <a:cs typeface="Aharoni" panose="02010803020104030203" pitchFamily="2" charset="-79"/>
              </a:rPr>
              <a:t>in Barbados.</a:t>
            </a:r>
          </a:p>
        </p:txBody>
      </p:sp>
      <p:sp>
        <p:nvSpPr>
          <p:cNvPr id="2" name="TextBox 1">
            <a:extLst>
              <a:ext uri="{FF2B5EF4-FFF2-40B4-BE49-F238E27FC236}">
                <a16:creationId xmlns:a16="http://schemas.microsoft.com/office/drawing/2014/main" id="{CE4AC08A-B05E-4CD0-97DF-3B88CE209B6B}"/>
              </a:ext>
            </a:extLst>
          </p:cNvPr>
          <p:cNvSpPr txBox="1"/>
          <p:nvPr/>
        </p:nvSpPr>
        <p:spPr>
          <a:xfrm>
            <a:off x="381000" y="428178"/>
            <a:ext cx="5715000" cy="6247864"/>
          </a:xfrm>
          <a:prstGeom prst="rect">
            <a:avLst/>
          </a:prstGeom>
          <a:noFill/>
        </p:spPr>
        <p:txBody>
          <a:bodyPr wrap="square" rtlCol="0">
            <a:spAutoFit/>
          </a:bodyPr>
          <a:lstStyle/>
          <a:p>
            <a:r>
              <a:rPr lang="en-US" sz="3200" dirty="0">
                <a:solidFill>
                  <a:srgbClr val="C00000"/>
                </a:solidFill>
                <a:latin typeface="Aharoni" panose="02010803020104030203" pitchFamily="2" charset="-79"/>
                <a:cs typeface="Aharoni" panose="02010803020104030203" pitchFamily="2" charset="-79"/>
              </a:rPr>
              <a:t>The  Childhood Obesity Prevention Coalition </a:t>
            </a:r>
          </a:p>
          <a:p>
            <a:r>
              <a:rPr lang="en-US" sz="2800" dirty="0">
                <a:solidFill>
                  <a:srgbClr val="C00000"/>
                </a:solidFill>
                <a:latin typeface="Aharoni" panose="02010803020104030203" pitchFamily="2" charset="-79"/>
                <a:cs typeface="Aharoni" panose="02010803020104030203" pitchFamily="2" charset="-79"/>
              </a:rPr>
              <a:t>formed in 2019, is made up of a group of civil-society groups and individuals, including:</a:t>
            </a:r>
          </a:p>
          <a:p>
            <a:pPr marL="457200" indent="-457200">
              <a:buFont typeface="Arial" panose="020B0604020202020204" pitchFamily="34" charset="0"/>
              <a:buChar char="•"/>
            </a:pPr>
            <a:r>
              <a:rPr lang="en-US" sz="2800" dirty="0">
                <a:solidFill>
                  <a:srgbClr val="C00000"/>
                </a:solidFill>
                <a:latin typeface="Aharoni" panose="02010803020104030203" pitchFamily="2" charset="-79"/>
                <a:cs typeface="Aharoni" panose="02010803020104030203" pitchFamily="2" charset="-79"/>
              </a:rPr>
              <a:t>Faith-based </a:t>
            </a:r>
            <a:r>
              <a:rPr lang="en-US" sz="2800" dirty="0" err="1">
                <a:solidFill>
                  <a:srgbClr val="C00000"/>
                </a:solidFill>
                <a:latin typeface="Aharoni" panose="02010803020104030203" pitchFamily="2" charset="-79"/>
                <a:cs typeface="Aharoni" panose="02010803020104030203" pitchFamily="2" charset="-79"/>
              </a:rPr>
              <a:t>Organisations</a:t>
            </a:r>
            <a:endParaRPr lang="en-US" sz="2800" dirty="0">
              <a:solidFill>
                <a:srgbClr val="C00000"/>
              </a:solidFill>
              <a:latin typeface="Aharoni" panose="02010803020104030203" pitchFamily="2" charset="-79"/>
              <a:cs typeface="Aharoni" panose="02010803020104030203" pitchFamily="2" charset="-79"/>
            </a:endParaRPr>
          </a:p>
          <a:p>
            <a:pPr marL="457200" indent="-457200">
              <a:buFont typeface="Arial" panose="020B0604020202020204" pitchFamily="34" charset="0"/>
              <a:buChar char="•"/>
            </a:pPr>
            <a:r>
              <a:rPr lang="en-US" sz="2800" dirty="0">
                <a:solidFill>
                  <a:srgbClr val="C00000"/>
                </a:solidFill>
                <a:latin typeface="Aharoni" panose="02010803020104030203" pitchFamily="2" charset="-79"/>
                <a:cs typeface="Aharoni" panose="02010803020104030203" pitchFamily="2" charset="-79"/>
              </a:rPr>
              <a:t>Sports </a:t>
            </a:r>
            <a:r>
              <a:rPr lang="en-US" sz="2800" dirty="0" err="1">
                <a:solidFill>
                  <a:srgbClr val="C00000"/>
                </a:solidFill>
                <a:latin typeface="Aharoni" panose="02010803020104030203" pitchFamily="2" charset="-79"/>
                <a:cs typeface="Aharoni" panose="02010803020104030203" pitchFamily="2" charset="-79"/>
              </a:rPr>
              <a:t>Organisations</a:t>
            </a:r>
            <a:endParaRPr lang="en-US" sz="2800" dirty="0">
              <a:solidFill>
                <a:srgbClr val="C00000"/>
              </a:solidFill>
              <a:latin typeface="Aharoni" panose="02010803020104030203" pitchFamily="2" charset="-79"/>
              <a:cs typeface="Aharoni" panose="02010803020104030203" pitchFamily="2" charset="-79"/>
            </a:endParaRPr>
          </a:p>
          <a:p>
            <a:pPr marL="457200" indent="-457200">
              <a:buFont typeface="Arial" panose="020B0604020202020204" pitchFamily="34" charset="0"/>
              <a:buChar char="•"/>
            </a:pPr>
            <a:r>
              <a:rPr lang="en-US" sz="2800" dirty="0">
                <a:solidFill>
                  <a:srgbClr val="C00000"/>
                </a:solidFill>
                <a:latin typeface="Aharoni" panose="02010803020104030203" pitchFamily="2" charset="-79"/>
                <a:cs typeface="Aharoni" panose="02010803020104030203" pitchFamily="2" charset="-79"/>
              </a:rPr>
              <a:t>Youth </a:t>
            </a:r>
            <a:r>
              <a:rPr lang="en-US" sz="2800" dirty="0" err="1">
                <a:solidFill>
                  <a:srgbClr val="C00000"/>
                </a:solidFill>
                <a:latin typeface="Aharoni" panose="02010803020104030203" pitchFamily="2" charset="-79"/>
                <a:cs typeface="Aharoni" panose="02010803020104030203" pitchFamily="2" charset="-79"/>
              </a:rPr>
              <a:t>Organisations</a:t>
            </a:r>
            <a:r>
              <a:rPr lang="en-US" sz="2800" dirty="0">
                <a:solidFill>
                  <a:srgbClr val="C00000"/>
                </a:solidFill>
                <a:latin typeface="Aharoni" panose="02010803020104030203" pitchFamily="2" charset="-79"/>
                <a:cs typeface="Aharoni" panose="02010803020104030203" pitchFamily="2" charset="-79"/>
              </a:rPr>
              <a:t> </a:t>
            </a:r>
          </a:p>
          <a:p>
            <a:pPr marL="457200" indent="-457200">
              <a:buFont typeface="Arial" panose="020B0604020202020204" pitchFamily="34" charset="0"/>
              <a:buChar char="•"/>
            </a:pPr>
            <a:r>
              <a:rPr lang="en-US" sz="2800" dirty="0">
                <a:solidFill>
                  <a:srgbClr val="C00000"/>
                </a:solidFill>
                <a:latin typeface="Aharoni" panose="02010803020104030203" pitchFamily="2" charset="-79"/>
                <a:cs typeface="Aharoni" panose="02010803020104030203" pitchFamily="2" charset="-79"/>
              </a:rPr>
              <a:t>Parent Teacher </a:t>
            </a:r>
            <a:r>
              <a:rPr lang="en-US" sz="2800" dirty="0" err="1">
                <a:solidFill>
                  <a:srgbClr val="C00000"/>
                </a:solidFill>
                <a:latin typeface="Aharoni" panose="02010803020104030203" pitchFamily="2" charset="-79"/>
                <a:cs typeface="Aharoni" panose="02010803020104030203" pitchFamily="2" charset="-79"/>
              </a:rPr>
              <a:t>Organisations</a:t>
            </a:r>
            <a:endParaRPr lang="en-US" sz="2800" dirty="0">
              <a:solidFill>
                <a:srgbClr val="C00000"/>
              </a:solidFill>
              <a:latin typeface="Aharoni" panose="02010803020104030203" pitchFamily="2" charset="-79"/>
              <a:cs typeface="Aharoni" panose="02010803020104030203" pitchFamily="2" charset="-79"/>
            </a:endParaRPr>
          </a:p>
          <a:p>
            <a:pPr marL="457200" indent="-457200">
              <a:spcBef>
                <a:spcPts val="0"/>
              </a:spcBef>
              <a:spcAft>
                <a:spcPts val="0"/>
              </a:spcAft>
              <a:buFont typeface="Arial" panose="020B0604020202020204" pitchFamily="34" charset="0"/>
              <a:buChar char="•"/>
            </a:pPr>
            <a:r>
              <a:rPr lang="en-US" sz="2800" dirty="0">
                <a:solidFill>
                  <a:srgbClr val="C00000"/>
                </a:solidFill>
                <a:latin typeface="Aharoni" panose="02010803020104030203" pitchFamily="2" charset="-79"/>
                <a:cs typeface="Aharoni" panose="02010803020104030203" pitchFamily="2" charset="-79"/>
              </a:rPr>
              <a:t>Individual members </a:t>
            </a:r>
          </a:p>
          <a:p>
            <a:pPr>
              <a:spcBef>
                <a:spcPts val="0"/>
              </a:spcBef>
              <a:spcAft>
                <a:spcPts val="0"/>
              </a:spcAft>
            </a:pPr>
            <a:r>
              <a:rPr lang="en-US" sz="2800" dirty="0">
                <a:solidFill>
                  <a:srgbClr val="C00000"/>
                </a:solidFill>
                <a:latin typeface="Aharoni" panose="02010803020104030203" pitchFamily="2" charset="-79"/>
                <a:cs typeface="Aharoni" panose="02010803020104030203" pitchFamily="2" charset="-79"/>
              </a:rPr>
              <a:t>It also includes youth members, technical specialists, policy influencers and concerned citizens.</a:t>
            </a:r>
          </a:p>
        </p:txBody>
      </p:sp>
    </p:spTree>
    <p:extLst>
      <p:ext uri="{BB962C8B-B14F-4D97-AF65-F5344CB8AC3E}">
        <p14:creationId xmlns:p14="http://schemas.microsoft.com/office/powerpoint/2010/main" val="4277849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7942DE-DC54-4390-9AB0-A64F6B229543}"/>
              </a:ext>
            </a:extLst>
          </p:cNvPr>
          <p:cNvSpPr txBox="1"/>
          <p:nvPr/>
        </p:nvSpPr>
        <p:spPr>
          <a:xfrm>
            <a:off x="268039" y="333820"/>
            <a:ext cx="11616691" cy="1200329"/>
          </a:xfrm>
          <a:prstGeom prst="rect">
            <a:avLst/>
          </a:prstGeom>
          <a:noFill/>
        </p:spPr>
        <p:txBody>
          <a:bodyPr wrap="square" rtlCol="0">
            <a:spAutoFit/>
          </a:bodyPr>
          <a:lstStyle/>
          <a:p>
            <a:pPr algn="ctr"/>
            <a:r>
              <a:rPr lang="en-US" sz="3600" dirty="0">
                <a:solidFill>
                  <a:srgbClr val="FF0000"/>
                </a:solidFill>
                <a:latin typeface="Aharoni" panose="02010803020104030203" pitchFamily="2" charset="-79"/>
                <a:cs typeface="Aharoni" panose="02010803020104030203" pitchFamily="2" charset="-79"/>
              </a:rPr>
              <a:t>The Barbados Childhood Obesity </a:t>
            </a:r>
          </a:p>
          <a:p>
            <a:pPr algn="ctr"/>
            <a:r>
              <a:rPr lang="en-US" sz="3600" dirty="0">
                <a:solidFill>
                  <a:srgbClr val="FF0000"/>
                </a:solidFill>
                <a:latin typeface="Aharoni" panose="02010803020104030203" pitchFamily="2" charset="-79"/>
                <a:cs typeface="Aharoni" panose="02010803020104030203" pitchFamily="2" charset="-79"/>
              </a:rPr>
              <a:t>Prevention Coalition </a:t>
            </a:r>
          </a:p>
        </p:txBody>
      </p:sp>
      <p:pic>
        <p:nvPicPr>
          <p:cNvPr id="4" name="Picture 3" descr="A close up of a logo&#10;&#10;Description automatically generated">
            <a:extLst>
              <a:ext uri="{FF2B5EF4-FFF2-40B4-BE49-F238E27FC236}">
                <a16:creationId xmlns:a16="http://schemas.microsoft.com/office/drawing/2014/main" id="{DDA42B2D-DBA4-40E7-89A8-2D402CDD2A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0636" y="2769005"/>
            <a:ext cx="1297716" cy="1297716"/>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B28DF45C-19E1-43BC-AE8B-E08DD0BFFE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5591" y="1666421"/>
            <a:ext cx="1126715" cy="1126715"/>
          </a:xfrm>
          <a:prstGeom prst="rect">
            <a:avLst/>
          </a:prstGeom>
        </p:spPr>
      </p:pic>
      <p:pic>
        <p:nvPicPr>
          <p:cNvPr id="10" name="Picture 9" descr="A picture containing table, food&#10;&#10;Description automatically generated">
            <a:extLst>
              <a:ext uri="{FF2B5EF4-FFF2-40B4-BE49-F238E27FC236}">
                <a16:creationId xmlns:a16="http://schemas.microsoft.com/office/drawing/2014/main" id="{95E6EA53-C2CE-4046-ADA3-8E208D1D63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480" y="5426049"/>
            <a:ext cx="1036108" cy="1036108"/>
          </a:xfrm>
          <a:prstGeom prst="rect">
            <a:avLst/>
          </a:prstGeom>
        </p:spPr>
      </p:pic>
      <p:pic>
        <p:nvPicPr>
          <p:cNvPr id="12" name="Picture 11" descr="A close up of a logo&#10;&#10;Description automatically generated">
            <a:extLst>
              <a:ext uri="{FF2B5EF4-FFF2-40B4-BE49-F238E27FC236}">
                <a16:creationId xmlns:a16="http://schemas.microsoft.com/office/drawing/2014/main" id="{16601B62-D9E5-4FF2-93D1-722D7920CC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2995" y="4257611"/>
            <a:ext cx="1959433" cy="1045765"/>
          </a:xfrm>
          <a:prstGeom prst="rect">
            <a:avLst/>
          </a:prstGeom>
        </p:spPr>
      </p:pic>
      <p:pic>
        <p:nvPicPr>
          <p:cNvPr id="14" name="Picture 13" descr="A close up of a logo&#10;&#10;Description automatically generated">
            <a:extLst>
              <a:ext uri="{FF2B5EF4-FFF2-40B4-BE49-F238E27FC236}">
                <a16:creationId xmlns:a16="http://schemas.microsoft.com/office/drawing/2014/main" id="{77D419FA-8F76-497E-8313-A9AFF09961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44355" y="1479397"/>
            <a:ext cx="1885658" cy="1277826"/>
          </a:xfrm>
          <a:prstGeom prst="rect">
            <a:avLst/>
          </a:prstGeom>
        </p:spPr>
      </p:pic>
      <p:pic>
        <p:nvPicPr>
          <p:cNvPr id="16" name="Picture 15" descr="A close up of a sign&#10;&#10;Description automatically generated">
            <a:extLst>
              <a:ext uri="{FF2B5EF4-FFF2-40B4-BE49-F238E27FC236}">
                <a16:creationId xmlns:a16="http://schemas.microsoft.com/office/drawing/2014/main" id="{48E528EA-31A2-4AA5-9C8E-416CB2F6BA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442" y="4544841"/>
            <a:ext cx="2180247" cy="594613"/>
          </a:xfrm>
          <a:prstGeom prst="rect">
            <a:avLst/>
          </a:prstGeom>
        </p:spPr>
      </p:pic>
      <p:pic>
        <p:nvPicPr>
          <p:cNvPr id="18" name="Picture 17" descr="A picture containing drawing, food&#10;&#10;Description automatically generated">
            <a:extLst>
              <a:ext uri="{FF2B5EF4-FFF2-40B4-BE49-F238E27FC236}">
                <a16:creationId xmlns:a16="http://schemas.microsoft.com/office/drawing/2014/main" id="{7AFA5BE9-7F57-4050-AFBB-3A24E754330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35174" y="2878870"/>
            <a:ext cx="1699598" cy="1144396"/>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3BB674EA-9AE7-4931-87A2-D73029DD5DD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06035" y="1554745"/>
            <a:ext cx="1695320" cy="1050433"/>
          </a:xfrm>
          <a:prstGeom prst="rect">
            <a:avLst/>
          </a:prstGeom>
        </p:spPr>
      </p:pic>
      <p:pic>
        <p:nvPicPr>
          <p:cNvPr id="22" name="Picture 21" descr="A picture containing food&#10;&#10;Description automatically generated">
            <a:extLst>
              <a:ext uri="{FF2B5EF4-FFF2-40B4-BE49-F238E27FC236}">
                <a16:creationId xmlns:a16="http://schemas.microsoft.com/office/drawing/2014/main" id="{0A8F5BA0-91B6-4409-B97D-B7CC6ADAA49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13642" y="5530405"/>
            <a:ext cx="963189" cy="963189"/>
          </a:xfrm>
          <a:prstGeom prst="rect">
            <a:avLst/>
          </a:prstGeom>
        </p:spPr>
      </p:pic>
      <p:pic>
        <p:nvPicPr>
          <p:cNvPr id="24" name="Picture 23" descr="A screenshot of a cell phone&#10;&#10;Description automatically generated">
            <a:extLst>
              <a:ext uri="{FF2B5EF4-FFF2-40B4-BE49-F238E27FC236}">
                <a16:creationId xmlns:a16="http://schemas.microsoft.com/office/drawing/2014/main" id="{218C465E-6147-4063-9346-8D4E17281BC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30013" y="4023266"/>
            <a:ext cx="2254717" cy="1503145"/>
          </a:xfrm>
          <a:prstGeom prst="rect">
            <a:avLst/>
          </a:prstGeom>
        </p:spPr>
      </p:pic>
      <p:pic>
        <p:nvPicPr>
          <p:cNvPr id="26" name="Picture 25" descr="A picture containing drawing, plate&#10;&#10;Description automatically generated">
            <a:extLst>
              <a:ext uri="{FF2B5EF4-FFF2-40B4-BE49-F238E27FC236}">
                <a16:creationId xmlns:a16="http://schemas.microsoft.com/office/drawing/2014/main" id="{1A7D9AD0-4057-42B3-B1AB-047BF740236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24988" y="4492785"/>
            <a:ext cx="1562642" cy="563114"/>
          </a:xfrm>
          <a:prstGeom prst="rect">
            <a:avLst/>
          </a:prstGeom>
        </p:spPr>
      </p:pic>
      <p:pic>
        <p:nvPicPr>
          <p:cNvPr id="28" name="Picture 27" descr="A close up of a logo&#10;&#10;Description automatically generated">
            <a:extLst>
              <a:ext uri="{FF2B5EF4-FFF2-40B4-BE49-F238E27FC236}">
                <a16:creationId xmlns:a16="http://schemas.microsoft.com/office/drawing/2014/main" id="{1FAE45B9-11CE-4C41-8E24-2E476600560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30090" y="2809453"/>
            <a:ext cx="1314153" cy="1314153"/>
          </a:xfrm>
          <a:prstGeom prst="rect">
            <a:avLst/>
          </a:prstGeom>
        </p:spPr>
      </p:pic>
      <p:pic>
        <p:nvPicPr>
          <p:cNvPr id="30" name="Picture 29" descr="A picture containing drawing, stop&#10;&#10;Description automatically generated">
            <a:extLst>
              <a:ext uri="{FF2B5EF4-FFF2-40B4-BE49-F238E27FC236}">
                <a16:creationId xmlns:a16="http://schemas.microsoft.com/office/drawing/2014/main" id="{0682D746-8B0F-406C-8102-7BBCDBC2595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61140" y="5533692"/>
            <a:ext cx="1585110" cy="837049"/>
          </a:xfrm>
          <a:prstGeom prst="rect">
            <a:avLst/>
          </a:prstGeom>
        </p:spPr>
      </p:pic>
      <p:pic>
        <p:nvPicPr>
          <p:cNvPr id="32" name="Picture 31" descr="A close up of a logo&#10;&#10;Description automatically generated">
            <a:extLst>
              <a:ext uri="{FF2B5EF4-FFF2-40B4-BE49-F238E27FC236}">
                <a16:creationId xmlns:a16="http://schemas.microsoft.com/office/drawing/2014/main" id="{D8FA81A4-10D0-4299-8A92-3861F53867E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84387" y="1429358"/>
            <a:ext cx="2691406" cy="1253629"/>
          </a:xfrm>
          <a:prstGeom prst="rect">
            <a:avLst/>
          </a:prstGeom>
        </p:spPr>
      </p:pic>
      <p:pic>
        <p:nvPicPr>
          <p:cNvPr id="34" name="Picture 33" descr="Image result for rugby union barbados logo">
            <a:extLst>
              <a:ext uri="{FF2B5EF4-FFF2-40B4-BE49-F238E27FC236}">
                <a16:creationId xmlns:a16="http://schemas.microsoft.com/office/drawing/2014/main" id="{8E425D1B-BB95-481A-809A-9389FE6CCBD4}"/>
              </a:ext>
            </a:extLst>
          </p:cNvPr>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584683" y="2942847"/>
            <a:ext cx="1546209" cy="1022662"/>
          </a:xfrm>
          <a:prstGeom prst="rect">
            <a:avLst/>
          </a:prstGeom>
          <a:noFill/>
        </p:spPr>
      </p:pic>
      <p:pic>
        <p:nvPicPr>
          <p:cNvPr id="36" name="Picture 35" descr="United Youth Leaders of Barbados">
            <a:extLst>
              <a:ext uri="{FF2B5EF4-FFF2-40B4-BE49-F238E27FC236}">
                <a16:creationId xmlns:a16="http://schemas.microsoft.com/office/drawing/2014/main" id="{DCD2074D-0ADB-4797-BBFF-BC1458DB9AAD}"/>
              </a:ext>
            </a:extLst>
          </p:cNvPr>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347558" y="2786359"/>
            <a:ext cx="1546209" cy="1391352"/>
          </a:xfrm>
          <a:prstGeom prst="rect">
            <a:avLst/>
          </a:prstGeom>
          <a:noFill/>
          <a:ln>
            <a:noFill/>
          </a:ln>
        </p:spPr>
      </p:pic>
      <p:pic>
        <p:nvPicPr>
          <p:cNvPr id="38" name="Picture 37" descr="Image result for physical therapists association  barbados logo">
            <a:extLst>
              <a:ext uri="{FF2B5EF4-FFF2-40B4-BE49-F238E27FC236}">
                <a16:creationId xmlns:a16="http://schemas.microsoft.com/office/drawing/2014/main" id="{57C6F053-CBFA-470D-81FE-6367E61482BC}"/>
              </a:ext>
            </a:extLst>
          </p:cNvPr>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140223" y="4211140"/>
            <a:ext cx="1885658" cy="1130716"/>
          </a:xfrm>
          <a:prstGeom prst="rect">
            <a:avLst/>
          </a:prstGeom>
          <a:noFill/>
        </p:spPr>
      </p:pic>
      <p:pic>
        <p:nvPicPr>
          <p:cNvPr id="40" name="Picture 2" descr="Kiwanis Club Of Barbados North - Home | Facebook">
            <a:extLst>
              <a:ext uri="{FF2B5EF4-FFF2-40B4-BE49-F238E27FC236}">
                <a16:creationId xmlns:a16="http://schemas.microsoft.com/office/drawing/2014/main" id="{2A51CE36-9539-43F5-9857-6C1743C60665}"/>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307719" y="2974941"/>
            <a:ext cx="958474" cy="95847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A picture containing drawing&#10;&#10;Description automatically generated">
            <a:extLst>
              <a:ext uri="{FF2B5EF4-FFF2-40B4-BE49-F238E27FC236}">
                <a16:creationId xmlns:a16="http://schemas.microsoft.com/office/drawing/2014/main" id="{52C9D915-5A56-47EA-BB75-0766E4D7313A}"/>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442031" y="1714754"/>
            <a:ext cx="1831512" cy="909997"/>
          </a:xfrm>
          <a:prstGeom prst="rect">
            <a:avLst/>
          </a:prstGeom>
        </p:spPr>
      </p:pic>
      <p:pic>
        <p:nvPicPr>
          <p:cNvPr id="44" name="Picture 43" descr="A picture containing food, drawing&#10;&#10;Description automatically generated">
            <a:extLst>
              <a:ext uri="{FF2B5EF4-FFF2-40B4-BE49-F238E27FC236}">
                <a16:creationId xmlns:a16="http://schemas.microsoft.com/office/drawing/2014/main" id="{A07CCAD2-E8F3-445F-8BFC-BC581BB78495}"/>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621975" y="5507513"/>
            <a:ext cx="2008038" cy="917841"/>
          </a:xfrm>
          <a:prstGeom prst="rect">
            <a:avLst/>
          </a:prstGeom>
        </p:spPr>
      </p:pic>
      <p:pic>
        <p:nvPicPr>
          <p:cNvPr id="46" name="Picture 45" descr="A close up of a logo&#10;&#10;Description automatically generated">
            <a:extLst>
              <a:ext uri="{FF2B5EF4-FFF2-40B4-BE49-F238E27FC236}">
                <a16:creationId xmlns:a16="http://schemas.microsoft.com/office/drawing/2014/main" id="{374A3519-C145-46F8-9936-02D6E2D711BF}"/>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600650" y="5550854"/>
            <a:ext cx="1659238" cy="1095796"/>
          </a:xfrm>
          <a:prstGeom prst="rect">
            <a:avLst/>
          </a:prstGeom>
        </p:spPr>
      </p:pic>
      <p:pic>
        <p:nvPicPr>
          <p:cNvPr id="48" name="Picture 47" descr="A picture containing food, drawing&#10;&#10;Description automatically generated">
            <a:extLst>
              <a:ext uri="{FF2B5EF4-FFF2-40B4-BE49-F238E27FC236}">
                <a16:creationId xmlns:a16="http://schemas.microsoft.com/office/drawing/2014/main" id="{B6C1D5B6-8B22-4307-A631-E586E5F7D1C6}"/>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60340" y="2781958"/>
            <a:ext cx="2180246" cy="1271810"/>
          </a:xfrm>
          <a:prstGeom prst="rect">
            <a:avLst/>
          </a:prstGeom>
        </p:spPr>
      </p:pic>
      <p:pic>
        <p:nvPicPr>
          <p:cNvPr id="50" name="Picture 49" descr="A picture containing drawing, food&#10;&#10;Description automatically generated">
            <a:extLst>
              <a:ext uri="{FF2B5EF4-FFF2-40B4-BE49-F238E27FC236}">
                <a16:creationId xmlns:a16="http://schemas.microsoft.com/office/drawing/2014/main" id="{DD1A8BB9-7094-4404-83F1-87AEDCDF117D}"/>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051996" y="5388858"/>
            <a:ext cx="1131920" cy="1126716"/>
          </a:xfrm>
          <a:prstGeom prst="rect">
            <a:avLst/>
          </a:prstGeom>
        </p:spPr>
      </p:pic>
    </p:spTree>
    <p:extLst>
      <p:ext uri="{BB962C8B-B14F-4D97-AF65-F5344CB8AC3E}">
        <p14:creationId xmlns:p14="http://schemas.microsoft.com/office/powerpoint/2010/main" val="4294210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682EE5-A5D0-4646-B8C5-EF7662D2E3D6}"/>
              </a:ext>
            </a:extLst>
          </p:cNvPr>
          <p:cNvSpPr txBox="1"/>
          <p:nvPr/>
        </p:nvSpPr>
        <p:spPr>
          <a:xfrm>
            <a:off x="0" y="1"/>
            <a:ext cx="12192000" cy="6857999"/>
          </a:xfrm>
          <a:prstGeom prst="rect">
            <a:avLst/>
          </a:prstGeom>
          <a:solidFill>
            <a:srgbClr val="004ADE"/>
          </a:solidFill>
        </p:spPr>
        <p:txBody>
          <a:bodyPr wrap="square" rtlCol="0">
            <a:spAutoFit/>
          </a:bodyPr>
          <a:lstStyle/>
          <a:p>
            <a:endParaRPr lang="en-BB" dirty="0"/>
          </a:p>
        </p:txBody>
      </p:sp>
      <p:sp>
        <p:nvSpPr>
          <p:cNvPr id="50" name="TextBox 7">
            <a:extLst>
              <a:ext uri="{FF2B5EF4-FFF2-40B4-BE49-F238E27FC236}">
                <a16:creationId xmlns:a16="http://schemas.microsoft.com/office/drawing/2014/main" id="{F96C9CBF-E89C-4B35-9713-FC2CF81996E8}"/>
              </a:ext>
            </a:extLst>
          </p:cNvPr>
          <p:cNvSpPr txBox="1"/>
          <p:nvPr/>
        </p:nvSpPr>
        <p:spPr>
          <a:xfrm>
            <a:off x="316706" y="684658"/>
            <a:ext cx="11558587" cy="5488682"/>
          </a:xfrm>
          <a:prstGeom prst="rect">
            <a:avLst/>
          </a:prstGeom>
          <a:ln w="114300">
            <a:solidFill>
              <a:srgbClr val="FF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a:defRPr sz="7200" b="1" u="sng">
                <a:solidFill>
                  <a:srgbClr val="FA1F00"/>
                </a:solidFill>
                <a:latin typeface="Aharoni"/>
                <a:ea typeface="Aharoni"/>
                <a:cs typeface="Aharoni"/>
                <a:sym typeface="Aharoni"/>
              </a:defRPr>
            </a:pPr>
            <a:r>
              <a:rPr sz="4000" dirty="0">
                <a:solidFill>
                  <a:schemeClr val="bg1"/>
                </a:solidFill>
              </a:rPr>
              <a:t>EFFECTIVE POLICY NEEDED</a:t>
            </a:r>
          </a:p>
          <a:p>
            <a:pPr algn="l">
              <a:defRPr sz="4800" b="1">
                <a:solidFill>
                  <a:srgbClr val="FA1F00"/>
                </a:solidFill>
                <a:latin typeface="Aharoni"/>
                <a:ea typeface="Aharoni"/>
                <a:cs typeface="Aharoni"/>
                <a:sym typeface="Aharoni"/>
              </a:defRPr>
            </a:pPr>
            <a:endParaRPr sz="2800" dirty="0">
              <a:solidFill>
                <a:schemeClr val="bg1"/>
              </a:solidFill>
            </a:endParaRPr>
          </a:p>
          <a:p>
            <a:pPr algn="l">
              <a:defRPr sz="5400" b="1">
                <a:solidFill>
                  <a:srgbClr val="FA1F00"/>
                </a:solidFill>
                <a:latin typeface="Aharoni"/>
                <a:ea typeface="Aharoni"/>
                <a:cs typeface="Aharoni"/>
                <a:sym typeface="Aharoni"/>
              </a:defRPr>
            </a:pPr>
            <a:r>
              <a:rPr sz="2800" dirty="0">
                <a:solidFill>
                  <a:schemeClr val="bg1"/>
                </a:solidFill>
              </a:rPr>
              <a:t>WORLD HEALTH ORGANISATION: </a:t>
            </a:r>
          </a:p>
          <a:p>
            <a:pPr algn="l">
              <a:defRPr sz="4800" b="1">
                <a:solidFill>
                  <a:srgbClr val="FA1F00"/>
                </a:solidFill>
                <a:latin typeface="Aharoni"/>
                <a:ea typeface="Aharoni"/>
                <a:cs typeface="Aharoni"/>
                <a:sym typeface="Aharoni"/>
              </a:defRPr>
            </a:pPr>
            <a:endParaRPr sz="1600" dirty="0">
              <a:solidFill>
                <a:schemeClr val="bg1"/>
              </a:solidFill>
            </a:endParaRPr>
          </a:p>
          <a:p>
            <a:pPr algn="l">
              <a:defRPr sz="4800" b="1">
                <a:solidFill>
                  <a:srgbClr val="FA1F00"/>
                </a:solidFill>
                <a:latin typeface="Aharoni"/>
                <a:ea typeface="Aharoni"/>
                <a:cs typeface="Aharoni"/>
                <a:sym typeface="Aharoni"/>
              </a:defRPr>
            </a:pPr>
            <a:r>
              <a:rPr sz="2400" dirty="0">
                <a:solidFill>
                  <a:schemeClr val="bg1"/>
                </a:solidFill>
              </a:rPr>
              <a:t>Childhood Obesity is one of the “most serious global challenges of the 21</a:t>
            </a:r>
            <a:r>
              <a:rPr sz="2400" baseline="30000" dirty="0">
                <a:solidFill>
                  <a:schemeClr val="bg1"/>
                </a:solidFill>
              </a:rPr>
              <a:t>st</a:t>
            </a:r>
            <a:r>
              <a:rPr sz="2400" dirty="0">
                <a:solidFill>
                  <a:schemeClr val="bg1"/>
                </a:solidFill>
              </a:rPr>
              <a:t>   century”.</a:t>
            </a:r>
          </a:p>
          <a:p>
            <a:pPr algn="l">
              <a:defRPr sz="4800" b="1">
                <a:solidFill>
                  <a:srgbClr val="FA1F00"/>
                </a:solidFill>
                <a:latin typeface="Aharoni"/>
                <a:ea typeface="Aharoni"/>
                <a:cs typeface="Aharoni"/>
                <a:sym typeface="Aharoni"/>
              </a:defRPr>
            </a:pPr>
            <a:endParaRPr sz="2400" dirty="0">
              <a:solidFill>
                <a:schemeClr val="bg1"/>
              </a:solidFill>
            </a:endParaRPr>
          </a:p>
          <a:p>
            <a:pPr algn="l">
              <a:defRPr sz="4800" b="1">
                <a:solidFill>
                  <a:srgbClr val="FA1F00"/>
                </a:solidFill>
                <a:latin typeface="Aharoni"/>
                <a:ea typeface="Aharoni"/>
                <a:cs typeface="Aharoni"/>
                <a:sym typeface="Aharoni"/>
              </a:defRPr>
            </a:pPr>
            <a:r>
              <a:rPr sz="2400" dirty="0">
                <a:solidFill>
                  <a:schemeClr val="bg1"/>
                </a:solidFill>
              </a:rPr>
              <a:t>By 2030, half of this region’s children are expected to be overweight or obese with all of its social and health implications.</a:t>
            </a:r>
          </a:p>
          <a:p>
            <a:pPr algn="l">
              <a:defRPr sz="4800" b="1">
                <a:solidFill>
                  <a:srgbClr val="FA1F00"/>
                </a:solidFill>
                <a:latin typeface="Aharoni"/>
                <a:ea typeface="Aharoni"/>
                <a:cs typeface="Aharoni"/>
                <a:sym typeface="Aharoni"/>
              </a:defRPr>
            </a:pPr>
            <a:endParaRPr sz="2400" dirty="0">
              <a:solidFill>
                <a:schemeClr val="bg1"/>
              </a:solidFill>
            </a:endParaRPr>
          </a:p>
          <a:p>
            <a:pPr algn="l">
              <a:defRPr sz="6600" b="1">
                <a:solidFill>
                  <a:srgbClr val="FA1F00"/>
                </a:solidFill>
                <a:latin typeface="Aharoni"/>
                <a:ea typeface="Aharoni"/>
                <a:cs typeface="Aharoni"/>
                <a:sym typeface="Aharoni"/>
              </a:defRPr>
            </a:pPr>
            <a:r>
              <a:rPr sz="3200" dirty="0">
                <a:solidFill>
                  <a:schemeClr val="bg1"/>
                </a:solidFill>
              </a:rPr>
              <a:t>2019</a:t>
            </a:r>
            <a:r>
              <a:rPr sz="2400" dirty="0">
                <a:solidFill>
                  <a:schemeClr val="bg1"/>
                </a:solidFill>
              </a:rPr>
              <a:t> data shows Barbados’ school food environment continues to be</a:t>
            </a:r>
            <a:endParaRPr lang="en-US" sz="2400" dirty="0">
              <a:solidFill>
                <a:schemeClr val="bg1"/>
              </a:solidFill>
            </a:endParaRPr>
          </a:p>
          <a:p>
            <a:pPr algn="l">
              <a:defRPr sz="6600" b="1">
                <a:solidFill>
                  <a:srgbClr val="FA1F00"/>
                </a:solidFill>
                <a:latin typeface="Aharoni"/>
                <a:ea typeface="Aharoni"/>
                <a:cs typeface="Aharoni"/>
                <a:sym typeface="Aharoni"/>
              </a:defRPr>
            </a:pPr>
            <a:r>
              <a:rPr sz="2400" dirty="0">
                <a:solidFill>
                  <a:schemeClr val="bg1"/>
                </a:solidFill>
              </a:rPr>
              <a:t>highly obesogenic and challenging for young people to navigate within the </a:t>
            </a:r>
          </a:p>
          <a:p>
            <a:pPr algn="l">
              <a:defRPr sz="4800" b="1">
                <a:solidFill>
                  <a:srgbClr val="FA1F00"/>
                </a:solidFill>
                <a:latin typeface="Aharoni"/>
                <a:ea typeface="Aharoni"/>
                <a:cs typeface="Aharoni"/>
                <a:sym typeface="Aharoni"/>
              </a:defRPr>
            </a:pPr>
            <a:r>
              <a:rPr sz="2400" dirty="0">
                <a:solidFill>
                  <a:schemeClr val="bg1"/>
                </a:solidFill>
              </a:rPr>
              <a:t>context of “effective marketing strategies”.</a:t>
            </a:r>
            <a:endParaRPr lang="en-US" sz="2400" dirty="0">
              <a:solidFill>
                <a:schemeClr val="bg1"/>
              </a:solidFill>
            </a:endParaRPr>
          </a:p>
          <a:p>
            <a:pPr algn="l">
              <a:defRPr sz="4800" b="1">
                <a:solidFill>
                  <a:srgbClr val="FA1F00"/>
                </a:solidFill>
                <a:latin typeface="Aharoni"/>
                <a:ea typeface="Aharoni"/>
                <a:cs typeface="Aharoni"/>
                <a:sym typeface="Aharoni"/>
              </a:defRPr>
            </a:pPr>
            <a:endParaRPr lang="en-US" sz="1400" dirty="0"/>
          </a:p>
        </p:txBody>
      </p:sp>
    </p:spTree>
    <p:extLst>
      <p:ext uri="{BB962C8B-B14F-4D97-AF65-F5344CB8AC3E}">
        <p14:creationId xmlns:p14="http://schemas.microsoft.com/office/powerpoint/2010/main" val="3138392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4">
            <a:extLst>
              <a:ext uri="{FF2B5EF4-FFF2-40B4-BE49-F238E27FC236}">
                <a16:creationId xmlns:a16="http://schemas.microsoft.com/office/drawing/2014/main" id="{605DC68C-8233-47ED-B0D1-4938EA4F7B65}"/>
              </a:ext>
            </a:extLst>
          </p:cNvPr>
          <p:cNvPicPr>
            <a:picLocks noChangeAspect="1"/>
          </p:cNvPicPr>
          <p:nvPr/>
        </p:nvPicPr>
        <p:blipFill>
          <a:blip r:embed="rId2"/>
          <a:srcRect l="18740" r="29840"/>
          <a:stretch>
            <a:fillRect/>
          </a:stretch>
        </p:blipFill>
        <p:spPr>
          <a:xfrm>
            <a:off x="399949" y="373080"/>
            <a:ext cx="2279018" cy="3124787"/>
          </a:xfrm>
          <a:prstGeom prst="rect">
            <a:avLst/>
          </a:prstGeom>
          <a:ln w="57150">
            <a:solidFill>
              <a:srgbClr val="003192"/>
            </a:solidFill>
            <a:miter lim="400000"/>
          </a:ln>
        </p:spPr>
      </p:pic>
      <p:sp>
        <p:nvSpPr>
          <p:cNvPr id="5" name="Rectangle 140">
            <a:extLst>
              <a:ext uri="{FF2B5EF4-FFF2-40B4-BE49-F238E27FC236}">
                <a16:creationId xmlns:a16="http://schemas.microsoft.com/office/drawing/2014/main" id="{02C7A6E1-B84E-482A-8670-A4F3B326E112}"/>
              </a:ext>
            </a:extLst>
          </p:cNvPr>
          <p:cNvSpPr/>
          <p:nvPr/>
        </p:nvSpPr>
        <p:spPr>
          <a:xfrm>
            <a:off x="2701533" y="1883160"/>
            <a:ext cx="1850044" cy="1614288"/>
          </a:xfrm>
          <a:prstGeom prst="rect">
            <a:avLst/>
          </a:prstGeom>
          <a:solidFill>
            <a:srgbClr val="002060"/>
          </a:solidFill>
          <a:ln w="12700">
            <a:miter lim="400000"/>
          </a:ln>
        </p:spPr>
        <p:txBody>
          <a:bodyPr lIns="34289" tIns="34289" rIns="34289" bIns="34289" anchor="ctr"/>
          <a:lstStyle/>
          <a:p>
            <a:pPr algn="ctr">
              <a:defRPr>
                <a:solidFill>
                  <a:srgbClr val="FFFFFF"/>
                </a:solidFill>
                <a:latin typeface="Corbel"/>
                <a:ea typeface="Corbel"/>
                <a:cs typeface="Corbel"/>
                <a:sym typeface="Corbel"/>
              </a:defRPr>
            </a:pPr>
            <a:endParaRPr sz="1350"/>
          </a:p>
        </p:txBody>
      </p:sp>
      <p:sp>
        <p:nvSpPr>
          <p:cNvPr id="6" name="Rectangle 142">
            <a:extLst>
              <a:ext uri="{FF2B5EF4-FFF2-40B4-BE49-F238E27FC236}">
                <a16:creationId xmlns:a16="http://schemas.microsoft.com/office/drawing/2014/main" id="{A6BF3BE4-DDCE-49DC-AFFA-0756F1A789F2}"/>
              </a:ext>
            </a:extLst>
          </p:cNvPr>
          <p:cNvSpPr/>
          <p:nvPr/>
        </p:nvSpPr>
        <p:spPr>
          <a:xfrm>
            <a:off x="800515" y="3529003"/>
            <a:ext cx="1779024" cy="1528402"/>
          </a:xfrm>
          <a:prstGeom prst="rect">
            <a:avLst/>
          </a:prstGeom>
          <a:solidFill>
            <a:srgbClr val="002060"/>
          </a:solidFill>
          <a:ln w="12700">
            <a:miter lim="400000"/>
          </a:ln>
        </p:spPr>
        <p:txBody>
          <a:bodyPr lIns="34289" tIns="34289" rIns="34289" bIns="34289" anchor="ctr"/>
          <a:lstStyle/>
          <a:p>
            <a:pPr algn="ctr">
              <a:defRPr>
                <a:solidFill>
                  <a:srgbClr val="FFFFFF"/>
                </a:solidFill>
                <a:latin typeface="Corbel"/>
                <a:ea typeface="Corbel"/>
                <a:cs typeface="Corbel"/>
                <a:sym typeface="Corbel"/>
              </a:defRPr>
            </a:pPr>
            <a:endParaRPr sz="1350"/>
          </a:p>
        </p:txBody>
      </p:sp>
      <p:pic>
        <p:nvPicPr>
          <p:cNvPr id="7" name="Picture 2" descr="Picture 2">
            <a:extLst>
              <a:ext uri="{FF2B5EF4-FFF2-40B4-BE49-F238E27FC236}">
                <a16:creationId xmlns:a16="http://schemas.microsoft.com/office/drawing/2014/main" id="{FD666BA6-55B1-49A8-A9FA-C9FB3F4E99D5}"/>
              </a:ext>
            </a:extLst>
          </p:cNvPr>
          <p:cNvPicPr>
            <a:picLocks noChangeAspect="1"/>
          </p:cNvPicPr>
          <p:nvPr/>
        </p:nvPicPr>
        <p:blipFill>
          <a:blip r:embed="rId3"/>
          <a:srcRect l="23371" r="38418"/>
          <a:stretch>
            <a:fillRect/>
          </a:stretch>
        </p:blipFill>
        <p:spPr>
          <a:xfrm>
            <a:off x="2586642" y="3541499"/>
            <a:ext cx="2175662" cy="2861101"/>
          </a:xfrm>
          <a:prstGeom prst="rect">
            <a:avLst/>
          </a:prstGeom>
          <a:ln w="57150">
            <a:solidFill>
              <a:srgbClr val="003192"/>
            </a:solidFill>
            <a:miter lim="400000"/>
          </a:ln>
        </p:spPr>
      </p:pic>
      <p:grpSp>
        <p:nvGrpSpPr>
          <p:cNvPr id="8" name="Shape 40">
            <a:extLst>
              <a:ext uri="{FF2B5EF4-FFF2-40B4-BE49-F238E27FC236}">
                <a16:creationId xmlns:a16="http://schemas.microsoft.com/office/drawing/2014/main" id="{8242102F-1BF4-4FFD-8824-518FE58E8554}"/>
              </a:ext>
            </a:extLst>
          </p:cNvPr>
          <p:cNvGrpSpPr/>
          <p:nvPr/>
        </p:nvGrpSpPr>
        <p:grpSpPr>
          <a:xfrm>
            <a:off x="4574143" y="345482"/>
            <a:ext cx="7266980" cy="6052735"/>
            <a:chOff x="-764653" y="54542"/>
            <a:chExt cx="6845578" cy="4876280"/>
          </a:xfrm>
        </p:grpSpPr>
        <p:grpSp>
          <p:nvGrpSpPr>
            <p:cNvPr id="9" name="Group">
              <a:extLst>
                <a:ext uri="{FF2B5EF4-FFF2-40B4-BE49-F238E27FC236}">
                  <a16:creationId xmlns:a16="http://schemas.microsoft.com/office/drawing/2014/main" id="{C6B8CD1D-C9A4-4F9B-AD59-342C83402630}"/>
                </a:ext>
              </a:extLst>
            </p:cNvPr>
            <p:cNvGrpSpPr/>
            <p:nvPr/>
          </p:nvGrpSpPr>
          <p:grpSpPr>
            <a:xfrm>
              <a:off x="-764653" y="54542"/>
              <a:ext cx="6746896" cy="1011623"/>
              <a:chOff x="-764652" y="54542"/>
              <a:chExt cx="6746895" cy="1011622"/>
            </a:xfrm>
          </p:grpSpPr>
          <p:sp>
            <p:nvSpPr>
              <p:cNvPr id="20" name="Rounded Rectangle">
                <a:extLst>
                  <a:ext uri="{FF2B5EF4-FFF2-40B4-BE49-F238E27FC236}">
                    <a16:creationId xmlns:a16="http://schemas.microsoft.com/office/drawing/2014/main" id="{068AFE2F-AB50-405A-8502-2447D0AF80EB}"/>
                  </a:ext>
                </a:extLst>
              </p:cNvPr>
              <p:cNvSpPr/>
              <p:nvPr/>
            </p:nvSpPr>
            <p:spPr>
              <a:xfrm>
                <a:off x="-764652" y="54542"/>
                <a:ext cx="6746895" cy="1011622"/>
              </a:xfrm>
              <a:prstGeom prst="roundRect">
                <a:avLst>
                  <a:gd name="adj" fmla="val 10000"/>
                </a:avLst>
              </a:prstGeom>
              <a:solidFill>
                <a:srgbClr val="C00000"/>
              </a:solidFill>
              <a:ln w="53975" cap="flat">
                <a:solidFill>
                  <a:srgbClr val="FFFFFF"/>
                </a:solidFill>
                <a:prstDash val="solid"/>
                <a:round/>
              </a:ln>
              <a:effectLst/>
            </p:spPr>
            <p:txBody>
              <a:bodyPr wrap="square" lIns="34289" tIns="34289" rIns="34289" bIns="34289" numCol="1" anchor="ctr">
                <a:noAutofit/>
              </a:bodyPr>
              <a:lstStyle/>
              <a:p>
                <a:pPr defTabSz="933450">
                  <a:lnSpc>
                    <a:spcPct val="90000"/>
                  </a:lnSpc>
                  <a:spcBef>
                    <a:spcPts val="525"/>
                  </a:spcBef>
                  <a:defRPr sz="2800">
                    <a:solidFill>
                      <a:srgbClr val="FFFFFF"/>
                    </a:solidFill>
                    <a:latin typeface="Corbel"/>
                    <a:ea typeface="Corbel"/>
                    <a:cs typeface="Corbel"/>
                    <a:sym typeface="Corbel"/>
                  </a:defRPr>
                </a:pPr>
                <a:endParaRPr sz="2100"/>
              </a:p>
            </p:txBody>
          </p:sp>
          <p:sp>
            <p:nvSpPr>
              <p:cNvPr id="21" name="NCDs are killing us early!">
                <a:extLst>
                  <a:ext uri="{FF2B5EF4-FFF2-40B4-BE49-F238E27FC236}">
                    <a16:creationId xmlns:a16="http://schemas.microsoft.com/office/drawing/2014/main" id="{02963CCE-D1D7-4BCE-9466-A4C16E437B56}"/>
                  </a:ext>
                </a:extLst>
              </p:cNvPr>
              <p:cNvSpPr txBox="1"/>
              <p:nvPr/>
            </p:nvSpPr>
            <p:spPr>
              <a:xfrm>
                <a:off x="-589686" y="266430"/>
                <a:ext cx="6417778" cy="589913"/>
              </a:xfrm>
              <a:prstGeom prst="rect">
                <a:avLst/>
              </a:prstGeom>
              <a:solidFill>
                <a:srgbClr val="00206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0009" tIns="80009" rIns="80009" bIns="80009" numCol="1" anchor="ctr">
                <a:spAutoFit/>
              </a:bodyPr>
              <a:lstStyle>
                <a:lvl1pPr defTabSz="1244600">
                  <a:lnSpc>
                    <a:spcPct val="90000"/>
                  </a:lnSpc>
                  <a:spcBef>
                    <a:spcPts val="1100"/>
                  </a:spcBef>
                  <a:defRPr sz="2800">
                    <a:solidFill>
                      <a:srgbClr val="FFFFFF"/>
                    </a:solidFill>
                    <a:latin typeface="Corbel"/>
                    <a:ea typeface="Corbel"/>
                    <a:cs typeface="Corbel"/>
                    <a:sym typeface="Corbel"/>
                  </a:defRPr>
                </a:lvl1pPr>
              </a:lstStyle>
              <a:p>
                <a:pPr algn="ctr"/>
                <a:r>
                  <a:rPr sz="4000" b="1" dirty="0">
                    <a:solidFill>
                      <a:schemeClr val="bg1"/>
                    </a:solidFill>
                  </a:rPr>
                  <a:t>N</a:t>
                </a:r>
                <a:r>
                  <a:rPr lang="en-GB" sz="4000" b="1" dirty="0">
                    <a:solidFill>
                      <a:schemeClr val="bg1"/>
                    </a:solidFill>
                  </a:rPr>
                  <a:t>CDs are killing us early!</a:t>
                </a:r>
                <a:endParaRPr sz="4000" b="1" dirty="0">
                  <a:solidFill>
                    <a:schemeClr val="bg1"/>
                  </a:solidFill>
                </a:endParaRPr>
              </a:p>
            </p:txBody>
          </p:sp>
        </p:grpSp>
        <p:grpSp>
          <p:nvGrpSpPr>
            <p:cNvPr id="10" name="Group">
              <a:extLst>
                <a:ext uri="{FF2B5EF4-FFF2-40B4-BE49-F238E27FC236}">
                  <a16:creationId xmlns:a16="http://schemas.microsoft.com/office/drawing/2014/main" id="{41AA76C7-3C5E-486B-A6CD-2A4C992C20A7}"/>
                </a:ext>
              </a:extLst>
            </p:cNvPr>
            <p:cNvGrpSpPr/>
            <p:nvPr/>
          </p:nvGrpSpPr>
          <p:grpSpPr>
            <a:xfrm>
              <a:off x="-453359" y="1080326"/>
              <a:ext cx="6527450" cy="1353511"/>
              <a:chOff x="-720420" y="-177501"/>
              <a:chExt cx="6527446" cy="1353510"/>
            </a:xfrm>
          </p:grpSpPr>
          <p:sp>
            <p:nvSpPr>
              <p:cNvPr id="18" name="Rounded Rectangle">
                <a:extLst>
                  <a:ext uri="{FF2B5EF4-FFF2-40B4-BE49-F238E27FC236}">
                    <a16:creationId xmlns:a16="http://schemas.microsoft.com/office/drawing/2014/main" id="{EF50AFDC-E792-43D4-92BB-9EB944E4F1E1}"/>
                  </a:ext>
                </a:extLst>
              </p:cNvPr>
              <p:cNvSpPr/>
              <p:nvPr/>
            </p:nvSpPr>
            <p:spPr>
              <a:xfrm>
                <a:off x="-720420" y="-177501"/>
                <a:ext cx="6527446" cy="1353510"/>
              </a:xfrm>
              <a:prstGeom prst="roundRect">
                <a:avLst>
                  <a:gd name="adj" fmla="val 10000"/>
                </a:avLst>
              </a:prstGeom>
              <a:solidFill>
                <a:srgbClr val="C00000"/>
              </a:solidFill>
              <a:ln w="53975" cap="flat">
                <a:solidFill>
                  <a:srgbClr val="FFFFFF"/>
                </a:solidFill>
                <a:prstDash val="solid"/>
                <a:round/>
              </a:ln>
              <a:effectLst/>
            </p:spPr>
            <p:txBody>
              <a:bodyPr wrap="square" lIns="34289" tIns="34289" rIns="34289" bIns="34289" numCol="1" anchor="ctr">
                <a:noAutofit/>
              </a:bodyPr>
              <a:lstStyle/>
              <a:p>
                <a:pPr defTabSz="300038">
                  <a:lnSpc>
                    <a:spcPct val="90000"/>
                  </a:lnSpc>
                  <a:spcBef>
                    <a:spcPts val="525"/>
                  </a:spcBef>
                  <a:defRPr sz="900">
                    <a:solidFill>
                      <a:srgbClr val="FFFFFF"/>
                    </a:solidFill>
                    <a:latin typeface="Corbel"/>
                    <a:ea typeface="Corbel"/>
                    <a:cs typeface="Corbel"/>
                    <a:sym typeface="Corbel"/>
                  </a:defRPr>
                </a:pPr>
                <a:endParaRPr sz="675"/>
              </a:p>
            </p:txBody>
          </p:sp>
          <p:sp>
            <p:nvSpPr>
              <p:cNvPr id="19" name="NCDs are now responsible for 8 out of every 10 deaths in Barbados…">
                <a:extLst>
                  <a:ext uri="{FF2B5EF4-FFF2-40B4-BE49-F238E27FC236}">
                    <a16:creationId xmlns:a16="http://schemas.microsoft.com/office/drawing/2014/main" id="{8FA027A6-66A9-4806-8402-07D11D03EF20}"/>
                  </a:ext>
                </a:extLst>
              </p:cNvPr>
              <p:cNvSpPr txBox="1"/>
              <p:nvPr/>
            </p:nvSpPr>
            <p:spPr>
              <a:xfrm>
                <a:off x="-492711" y="-108442"/>
                <a:ext cx="6151594" cy="116466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18" tIns="25718" rIns="25718" bIns="25718" numCol="1" anchor="ctr">
                <a:spAutoFit/>
              </a:bodyPr>
              <a:lstStyle/>
              <a:p>
                <a:pPr defTabSz="300038">
                  <a:lnSpc>
                    <a:spcPct val="90000"/>
                  </a:lnSpc>
                  <a:spcBef>
                    <a:spcPts val="450"/>
                  </a:spcBef>
                  <a:defRPr sz="1600">
                    <a:solidFill>
                      <a:srgbClr val="FFFFFF"/>
                    </a:solidFill>
                    <a:latin typeface="Corbel"/>
                    <a:ea typeface="Corbel"/>
                    <a:cs typeface="Corbel"/>
                    <a:sym typeface="Corbel"/>
                  </a:defRPr>
                </a:pPr>
                <a:endParaRPr lang="en-GB" sz="1200" dirty="0"/>
              </a:p>
              <a:p>
                <a:pPr algn="ctr" defTabSz="300038">
                  <a:lnSpc>
                    <a:spcPct val="90000"/>
                  </a:lnSpc>
                  <a:spcBef>
                    <a:spcPts val="450"/>
                  </a:spcBef>
                  <a:defRPr sz="1600">
                    <a:solidFill>
                      <a:srgbClr val="FFFFFF"/>
                    </a:solidFill>
                    <a:latin typeface="Corbel"/>
                    <a:ea typeface="Corbel"/>
                    <a:cs typeface="Corbel"/>
                    <a:sym typeface="Corbel"/>
                  </a:defRPr>
                </a:pPr>
                <a:r>
                  <a:rPr lang="en-GB" sz="2800" b="1" dirty="0"/>
                  <a:t>Non-communicable diseases  are now responsible for 8 out of every 10 deaths in Barbados, of which, 16% are premature.</a:t>
                </a:r>
              </a:p>
            </p:txBody>
          </p:sp>
        </p:grpSp>
        <p:grpSp>
          <p:nvGrpSpPr>
            <p:cNvPr id="11" name="Group">
              <a:extLst>
                <a:ext uri="{FF2B5EF4-FFF2-40B4-BE49-F238E27FC236}">
                  <a16:creationId xmlns:a16="http://schemas.microsoft.com/office/drawing/2014/main" id="{2C4173CF-B693-443E-BC9F-F678DA6F1515}"/>
                </a:ext>
              </a:extLst>
            </p:cNvPr>
            <p:cNvGrpSpPr/>
            <p:nvPr/>
          </p:nvGrpSpPr>
          <p:grpSpPr>
            <a:xfrm>
              <a:off x="-380624" y="2472870"/>
              <a:ext cx="6461549" cy="1300523"/>
              <a:chOff x="-1094092" y="-91034"/>
              <a:chExt cx="6461545" cy="1300522"/>
            </a:xfrm>
          </p:grpSpPr>
          <p:sp>
            <p:nvSpPr>
              <p:cNvPr id="16" name="Rounded Rectangle">
                <a:extLst>
                  <a:ext uri="{FF2B5EF4-FFF2-40B4-BE49-F238E27FC236}">
                    <a16:creationId xmlns:a16="http://schemas.microsoft.com/office/drawing/2014/main" id="{424BBE45-0CC9-40EF-8FFF-6F3D77FA0792}"/>
                  </a:ext>
                </a:extLst>
              </p:cNvPr>
              <p:cNvSpPr/>
              <p:nvPr/>
            </p:nvSpPr>
            <p:spPr>
              <a:xfrm>
                <a:off x="-1094092" y="-46848"/>
                <a:ext cx="6461545" cy="1256336"/>
              </a:xfrm>
              <a:prstGeom prst="roundRect">
                <a:avLst>
                  <a:gd name="adj" fmla="val 10000"/>
                </a:avLst>
              </a:prstGeom>
              <a:solidFill>
                <a:srgbClr val="C00000"/>
              </a:solidFill>
              <a:ln w="53975" cap="flat">
                <a:solidFill>
                  <a:srgbClr val="FFFFFF"/>
                </a:solidFill>
                <a:prstDash val="solid"/>
                <a:round/>
              </a:ln>
              <a:effectLst/>
            </p:spPr>
            <p:txBody>
              <a:bodyPr wrap="square" lIns="34289" tIns="34289" rIns="34289" bIns="34289" numCol="1" anchor="ctr">
                <a:noAutofit/>
              </a:bodyPr>
              <a:lstStyle/>
              <a:p>
                <a:pPr defTabSz="533400">
                  <a:lnSpc>
                    <a:spcPct val="90000"/>
                  </a:lnSpc>
                  <a:spcBef>
                    <a:spcPts val="525"/>
                  </a:spcBef>
                  <a:defRPr>
                    <a:solidFill>
                      <a:srgbClr val="FFFFFF"/>
                    </a:solidFill>
                    <a:latin typeface="Corbel"/>
                    <a:ea typeface="Corbel"/>
                    <a:cs typeface="Corbel"/>
                    <a:sym typeface="Corbel"/>
                  </a:defRPr>
                </a:pPr>
                <a:endParaRPr sz="1350"/>
              </a:p>
            </p:txBody>
          </p:sp>
          <p:sp>
            <p:nvSpPr>
              <p:cNvPr id="17" name="NCDs account for 60% of the country’s health budget expenditure…">
                <a:extLst>
                  <a:ext uri="{FF2B5EF4-FFF2-40B4-BE49-F238E27FC236}">
                    <a16:creationId xmlns:a16="http://schemas.microsoft.com/office/drawing/2014/main" id="{64279FA2-7D7F-4AE0-9BEC-0A764A2C30CE}"/>
                  </a:ext>
                </a:extLst>
              </p:cNvPr>
              <p:cNvSpPr txBox="1"/>
              <p:nvPr/>
            </p:nvSpPr>
            <p:spPr>
              <a:xfrm>
                <a:off x="-867645" y="-91034"/>
                <a:ext cx="6043474" cy="13005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20" tIns="45720" rIns="45720" bIns="45720" numCol="1" anchor="ctr">
                <a:spAutoFit/>
              </a:bodyPr>
              <a:lstStyle/>
              <a:p>
                <a:pPr defTabSz="533400">
                  <a:lnSpc>
                    <a:spcPct val="90000"/>
                  </a:lnSpc>
                  <a:spcBef>
                    <a:spcPts val="450"/>
                  </a:spcBef>
                  <a:defRPr sz="1600">
                    <a:solidFill>
                      <a:srgbClr val="FFFFFF"/>
                    </a:solidFill>
                    <a:latin typeface="Corbel"/>
                    <a:ea typeface="Corbel"/>
                    <a:cs typeface="Corbel"/>
                    <a:sym typeface="Corbel"/>
                  </a:defRPr>
                </a:pPr>
                <a:endParaRPr lang="en-GB" sz="1200" dirty="0"/>
              </a:p>
              <a:p>
                <a:pPr algn="ctr" defTabSz="533400">
                  <a:lnSpc>
                    <a:spcPct val="90000"/>
                  </a:lnSpc>
                  <a:spcBef>
                    <a:spcPts val="450"/>
                  </a:spcBef>
                  <a:defRPr sz="1600">
                    <a:solidFill>
                      <a:srgbClr val="FFFFFF"/>
                    </a:solidFill>
                    <a:latin typeface="Corbel"/>
                    <a:ea typeface="Corbel"/>
                    <a:cs typeface="Corbel"/>
                    <a:sym typeface="Corbel"/>
                  </a:defRPr>
                </a:pPr>
                <a:r>
                  <a:rPr lang="en-GB" sz="2800" b="1" dirty="0"/>
                  <a:t>31% of children in Barbados are</a:t>
                </a:r>
              </a:p>
              <a:p>
                <a:pPr algn="ctr" defTabSz="533400">
                  <a:lnSpc>
                    <a:spcPct val="90000"/>
                  </a:lnSpc>
                  <a:spcBef>
                    <a:spcPts val="450"/>
                  </a:spcBef>
                  <a:defRPr sz="1600">
                    <a:solidFill>
                      <a:srgbClr val="FFFFFF"/>
                    </a:solidFill>
                    <a:latin typeface="Corbel"/>
                    <a:ea typeface="Corbel"/>
                    <a:cs typeface="Corbel"/>
                    <a:sym typeface="Corbel"/>
                  </a:defRPr>
                </a:pPr>
                <a:r>
                  <a:rPr lang="en-GB" sz="2800" b="1" dirty="0"/>
                  <a:t>considered obese or overweight.  </a:t>
                </a:r>
              </a:p>
              <a:p>
                <a:pPr algn="ctr" defTabSz="533400">
                  <a:lnSpc>
                    <a:spcPct val="90000"/>
                  </a:lnSpc>
                  <a:spcBef>
                    <a:spcPts val="450"/>
                  </a:spcBef>
                  <a:defRPr sz="1600">
                    <a:solidFill>
                      <a:srgbClr val="FFFFFF"/>
                    </a:solidFill>
                    <a:latin typeface="Corbel"/>
                    <a:ea typeface="Corbel"/>
                    <a:cs typeface="Corbel"/>
                    <a:sym typeface="Corbel"/>
                  </a:defRPr>
                </a:pPr>
                <a:r>
                  <a:rPr lang="en-GB" sz="2800" b="1" dirty="0"/>
                  <a:t>1 in 5 persons has diabetes.</a:t>
                </a:r>
              </a:p>
            </p:txBody>
          </p:sp>
        </p:grpSp>
        <p:grpSp>
          <p:nvGrpSpPr>
            <p:cNvPr id="12" name="Group">
              <a:extLst>
                <a:ext uri="{FF2B5EF4-FFF2-40B4-BE49-F238E27FC236}">
                  <a16:creationId xmlns:a16="http://schemas.microsoft.com/office/drawing/2014/main" id="{03D7377B-DE8D-45F0-8FF2-7DCAF1D544B3}"/>
                </a:ext>
              </a:extLst>
            </p:cNvPr>
            <p:cNvGrpSpPr/>
            <p:nvPr/>
          </p:nvGrpSpPr>
          <p:grpSpPr>
            <a:xfrm>
              <a:off x="-395483" y="3846087"/>
              <a:ext cx="6403672" cy="1084735"/>
              <a:chOff x="-1468369" y="231"/>
              <a:chExt cx="6403668" cy="1084732"/>
            </a:xfrm>
          </p:grpSpPr>
          <p:sp>
            <p:nvSpPr>
              <p:cNvPr id="14" name="Rounded Rectangle">
                <a:extLst>
                  <a:ext uri="{FF2B5EF4-FFF2-40B4-BE49-F238E27FC236}">
                    <a16:creationId xmlns:a16="http://schemas.microsoft.com/office/drawing/2014/main" id="{B0EA52EA-042B-4779-BECE-2898A114A8E1}"/>
                  </a:ext>
                </a:extLst>
              </p:cNvPr>
              <p:cNvSpPr/>
              <p:nvPr/>
            </p:nvSpPr>
            <p:spPr>
              <a:xfrm>
                <a:off x="-1468369" y="231"/>
                <a:ext cx="6403668" cy="1084732"/>
              </a:xfrm>
              <a:prstGeom prst="roundRect">
                <a:avLst>
                  <a:gd name="adj" fmla="val 10000"/>
                </a:avLst>
              </a:prstGeom>
              <a:solidFill>
                <a:srgbClr val="C00000"/>
              </a:solidFill>
              <a:ln w="53975" cap="flat">
                <a:solidFill>
                  <a:srgbClr val="FFFFFF"/>
                </a:solidFill>
                <a:prstDash val="solid"/>
                <a:round/>
              </a:ln>
              <a:effectLst/>
            </p:spPr>
            <p:txBody>
              <a:bodyPr wrap="square" lIns="34289" tIns="34289" rIns="34289" bIns="34289" numCol="1" anchor="ctr">
                <a:noAutofit/>
              </a:bodyPr>
              <a:lstStyle/>
              <a:p>
                <a:pPr defTabSz="533400">
                  <a:lnSpc>
                    <a:spcPct val="90000"/>
                  </a:lnSpc>
                  <a:spcBef>
                    <a:spcPts val="525"/>
                  </a:spcBef>
                  <a:defRPr>
                    <a:solidFill>
                      <a:srgbClr val="FFFFFF"/>
                    </a:solidFill>
                    <a:latin typeface="Corbel"/>
                    <a:ea typeface="Corbel"/>
                    <a:cs typeface="Corbel"/>
                    <a:sym typeface="Corbel"/>
                  </a:defRPr>
                </a:pPr>
                <a:endParaRPr sz="1350"/>
              </a:p>
            </p:txBody>
          </p:sp>
          <p:sp>
            <p:nvSpPr>
              <p:cNvPr id="15" name="CDRC: “…one third of the adult Barbadian population have hypertension and ten percent have diabetes”. (2010)">
                <a:extLst>
                  <a:ext uri="{FF2B5EF4-FFF2-40B4-BE49-F238E27FC236}">
                    <a16:creationId xmlns:a16="http://schemas.microsoft.com/office/drawing/2014/main" id="{8B425BD1-F4A9-463A-830F-BAEE27F95C98}"/>
                  </a:ext>
                </a:extLst>
              </p:cNvPr>
              <p:cNvSpPr txBox="1"/>
              <p:nvPr/>
            </p:nvSpPr>
            <p:spPr>
              <a:xfrm>
                <a:off x="-1335185" y="207163"/>
                <a:ext cx="6137299" cy="6992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20" tIns="45720" rIns="45720" bIns="45720" numCol="1" anchor="ctr">
                <a:spAutoFit/>
              </a:bodyPr>
              <a:lstStyle/>
              <a:p>
                <a:pPr algn="ctr" defTabSz="533400">
                  <a:lnSpc>
                    <a:spcPct val="90000"/>
                  </a:lnSpc>
                  <a:spcBef>
                    <a:spcPts val="525"/>
                  </a:spcBef>
                  <a:defRPr sz="1600">
                    <a:solidFill>
                      <a:srgbClr val="FFFFFF"/>
                    </a:solidFill>
                    <a:latin typeface="Corbel"/>
                    <a:ea typeface="Corbel"/>
                    <a:cs typeface="Corbel"/>
                    <a:sym typeface="Corbel"/>
                  </a:defRPr>
                </a:pPr>
                <a:r>
                  <a:rPr lang="en-GB" sz="2800" b="1" dirty="0"/>
                  <a:t>Direct and indirect economic cost of NCDs in Barbados, is over </a:t>
                </a:r>
                <a:r>
                  <a:rPr lang="en-GB" sz="2800" b="1" u="sng" dirty="0">
                    <a:solidFill>
                      <a:schemeClr val="bg1"/>
                    </a:solidFill>
                  </a:rPr>
                  <a:t>Bds$209 mil </a:t>
                </a:r>
                <a:r>
                  <a:rPr lang="en-GB" sz="2800" b="1" dirty="0">
                    <a:solidFill>
                      <a:schemeClr val="bg1"/>
                    </a:solidFill>
                  </a:rPr>
                  <a:t>annually </a:t>
                </a:r>
              </a:p>
            </p:txBody>
          </p:sp>
        </p:grpSp>
      </p:grpSp>
    </p:spTree>
    <p:extLst>
      <p:ext uri="{BB962C8B-B14F-4D97-AF65-F5344CB8AC3E}">
        <p14:creationId xmlns:p14="http://schemas.microsoft.com/office/powerpoint/2010/main" val="3082547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484225-EF31-4734-82F5-9A81F4FB7D64}"/>
              </a:ext>
            </a:extLst>
          </p:cNvPr>
          <p:cNvSpPr/>
          <p:nvPr/>
        </p:nvSpPr>
        <p:spPr>
          <a:xfrm>
            <a:off x="228600" y="290900"/>
            <a:ext cx="11734799" cy="6324600"/>
          </a:xfrm>
          <a:prstGeom prst="rect">
            <a:avLst/>
          </a:prstGeom>
          <a:noFill/>
          <a:ln w="1143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8359CA5-897B-438C-B20D-F1475300F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594" y="3876984"/>
            <a:ext cx="5129109" cy="2590798"/>
          </a:xfrm>
          <a:prstGeom prst="rect">
            <a:avLst/>
          </a:prstGeom>
          <a:ln w="76200">
            <a:solidFill>
              <a:srgbClr val="0070C0"/>
            </a:solidFill>
          </a:ln>
        </p:spPr>
      </p:pic>
      <p:pic>
        <p:nvPicPr>
          <p:cNvPr id="8" name="Picture 7">
            <a:extLst>
              <a:ext uri="{FF2B5EF4-FFF2-40B4-BE49-F238E27FC236}">
                <a16:creationId xmlns:a16="http://schemas.microsoft.com/office/drawing/2014/main" id="{E031F902-7A95-4F4B-8D11-B083DB9961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1" y="390218"/>
            <a:ext cx="11430000" cy="752782"/>
          </a:xfrm>
          <a:prstGeom prst="rect">
            <a:avLst/>
          </a:prstGeom>
        </p:spPr>
      </p:pic>
      <p:sp>
        <p:nvSpPr>
          <p:cNvPr id="10" name="Rectangle 9">
            <a:extLst>
              <a:ext uri="{FF2B5EF4-FFF2-40B4-BE49-F238E27FC236}">
                <a16:creationId xmlns:a16="http://schemas.microsoft.com/office/drawing/2014/main" id="{E1BFE424-E84A-4860-B0A3-A770D4FFAA20}"/>
              </a:ext>
            </a:extLst>
          </p:cNvPr>
          <p:cNvSpPr/>
          <p:nvPr/>
        </p:nvSpPr>
        <p:spPr>
          <a:xfrm>
            <a:off x="10253246" y="6477001"/>
            <a:ext cx="338554" cy="276999"/>
          </a:xfrm>
          <a:prstGeom prst="rect">
            <a:avLst/>
          </a:prstGeom>
        </p:spPr>
        <p:txBody>
          <a:bodyPr wrap="none">
            <a:spAutoFit/>
          </a:bodyPr>
          <a:lstStyle/>
          <a:p>
            <a:pPr algn="r"/>
            <a:r>
              <a:rPr lang="en-US" baseline="50000" dirty="0">
                <a:solidFill>
                  <a:srgbClr val="0070C0"/>
                </a:solidFill>
                <a:latin typeface="Book Antiqua" panose="02040602050305030304" pitchFamily="18" charset="0"/>
              </a:rPr>
              <a:t>11</a:t>
            </a:r>
          </a:p>
        </p:txBody>
      </p:sp>
      <p:pic>
        <p:nvPicPr>
          <p:cNvPr id="12" name="Picture 11">
            <a:extLst>
              <a:ext uri="{FF2B5EF4-FFF2-40B4-BE49-F238E27FC236}">
                <a16:creationId xmlns:a16="http://schemas.microsoft.com/office/drawing/2014/main" id="{B7D20508-4DD5-4BE4-A1B6-B114B97868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4339" y="3813014"/>
            <a:ext cx="4946124" cy="2590799"/>
          </a:xfrm>
          <a:prstGeom prst="rect">
            <a:avLst/>
          </a:prstGeom>
          <a:ln w="76200">
            <a:solidFill>
              <a:srgbClr val="0070C0"/>
            </a:solidFill>
          </a:ln>
        </p:spPr>
      </p:pic>
      <p:pic>
        <p:nvPicPr>
          <p:cNvPr id="14" name="Picture 13">
            <a:extLst>
              <a:ext uri="{FF2B5EF4-FFF2-40B4-BE49-F238E27FC236}">
                <a16:creationId xmlns:a16="http://schemas.microsoft.com/office/drawing/2014/main" id="{4A081134-ED7B-457C-BEB2-BCA9D62489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5748" y="1233247"/>
            <a:ext cx="5024715" cy="2359009"/>
          </a:xfrm>
          <a:prstGeom prst="rect">
            <a:avLst/>
          </a:prstGeom>
          <a:ln w="76200">
            <a:solidFill>
              <a:srgbClr val="FFC000"/>
            </a:solidFill>
          </a:ln>
        </p:spPr>
      </p:pic>
      <p:sp>
        <p:nvSpPr>
          <p:cNvPr id="2" name="TextBox 1">
            <a:extLst>
              <a:ext uri="{FF2B5EF4-FFF2-40B4-BE49-F238E27FC236}">
                <a16:creationId xmlns:a16="http://schemas.microsoft.com/office/drawing/2014/main" id="{AEE40F20-3198-4044-B1F2-600EE1EBD4FA}"/>
              </a:ext>
            </a:extLst>
          </p:cNvPr>
          <p:cNvSpPr txBox="1"/>
          <p:nvPr/>
        </p:nvSpPr>
        <p:spPr>
          <a:xfrm>
            <a:off x="381001" y="1363524"/>
            <a:ext cx="5448299" cy="2292935"/>
          </a:xfrm>
          <a:prstGeom prst="rect">
            <a:avLst/>
          </a:prstGeom>
          <a:noFill/>
        </p:spPr>
        <p:txBody>
          <a:bodyPr wrap="square" rtlCol="0">
            <a:spAutoFit/>
          </a:bodyPr>
          <a:lstStyle/>
          <a:p>
            <a:pPr algn="ctr"/>
            <a:r>
              <a:rPr lang="en-US" sz="2400" u="sng" dirty="0">
                <a:solidFill>
                  <a:srgbClr val="FF0000"/>
                </a:solidFill>
                <a:latin typeface="Aharoni" panose="02010803020104030203" pitchFamily="2" charset="-79"/>
                <a:cs typeface="Aharoni" panose="02010803020104030203" pitchFamily="2" charset="-79"/>
              </a:rPr>
              <a:t>URGENT ATTENTION NEEDED</a:t>
            </a:r>
          </a:p>
          <a:p>
            <a:pPr algn="ctr"/>
            <a:r>
              <a:rPr lang="en-US" sz="2000" dirty="0">
                <a:solidFill>
                  <a:srgbClr val="FF0000"/>
                </a:solidFill>
                <a:latin typeface="Aharoni" panose="02010803020104030203" pitchFamily="2" charset="-79"/>
                <a:cs typeface="Aharoni" panose="02010803020104030203" pitchFamily="2" charset="-79"/>
              </a:rPr>
              <a:t>These facts are startling…</a:t>
            </a:r>
          </a:p>
          <a:p>
            <a:pPr algn="ctr"/>
            <a:endParaRPr lang="en-US" sz="900" dirty="0">
              <a:solidFill>
                <a:srgbClr val="FF0000"/>
              </a:solidFill>
              <a:latin typeface="Aharoni" panose="02010803020104030203" pitchFamily="2" charset="-79"/>
              <a:cs typeface="Aharoni" panose="02010803020104030203" pitchFamily="2" charset="-79"/>
            </a:endParaRPr>
          </a:p>
          <a:p>
            <a:pPr algn="ctr"/>
            <a:r>
              <a:rPr lang="en-US" sz="2400" dirty="0">
                <a:solidFill>
                  <a:srgbClr val="000066"/>
                </a:solidFill>
                <a:latin typeface="Aharoni" panose="02010803020104030203" pitchFamily="2" charset="-79"/>
                <a:cs typeface="Aharoni" panose="02010803020104030203" pitchFamily="2" charset="-79"/>
              </a:rPr>
              <a:t>17 new cases of cancer a week (2013)</a:t>
            </a:r>
          </a:p>
          <a:p>
            <a:pPr algn="ctr"/>
            <a:r>
              <a:rPr lang="en-US" sz="2400" dirty="0">
                <a:solidFill>
                  <a:srgbClr val="000066"/>
                </a:solidFill>
                <a:latin typeface="Aharoni" panose="02010803020104030203" pitchFamily="2" charset="-79"/>
                <a:cs typeface="Aharoni" panose="02010803020104030203" pitchFamily="2" charset="-79"/>
              </a:rPr>
              <a:t>15 strokes a week (2016)</a:t>
            </a:r>
          </a:p>
          <a:p>
            <a:pPr algn="ctr"/>
            <a:r>
              <a:rPr lang="en-US" sz="2400" dirty="0">
                <a:solidFill>
                  <a:srgbClr val="000066"/>
                </a:solidFill>
                <a:latin typeface="Aharoni" panose="02010803020104030203" pitchFamily="2" charset="-79"/>
                <a:cs typeface="Aharoni" panose="02010803020104030203" pitchFamily="2" charset="-79"/>
              </a:rPr>
              <a:t>9 heart attacks a week (2016)</a:t>
            </a:r>
          </a:p>
          <a:p>
            <a:endParaRPr lang="en-BB" dirty="0"/>
          </a:p>
        </p:txBody>
      </p:sp>
    </p:spTree>
    <p:extLst>
      <p:ext uri="{BB962C8B-B14F-4D97-AF65-F5344CB8AC3E}">
        <p14:creationId xmlns:p14="http://schemas.microsoft.com/office/powerpoint/2010/main" val="2703404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B55D98-27F5-4ADB-9DFD-C6E517A3C92A}"/>
              </a:ext>
            </a:extLst>
          </p:cNvPr>
          <p:cNvSpPr/>
          <p:nvPr/>
        </p:nvSpPr>
        <p:spPr>
          <a:xfrm>
            <a:off x="10326687" y="6504802"/>
            <a:ext cx="265113" cy="276999"/>
          </a:xfrm>
          <a:prstGeom prst="rect">
            <a:avLst/>
          </a:prstGeom>
        </p:spPr>
        <p:txBody>
          <a:bodyPr wrap="square">
            <a:spAutoFit/>
          </a:bodyPr>
          <a:lstStyle/>
          <a:p>
            <a:pPr algn="r"/>
            <a:r>
              <a:rPr lang="en-US" baseline="50000" dirty="0">
                <a:solidFill>
                  <a:srgbClr val="0070C0"/>
                </a:solidFill>
                <a:latin typeface="Book Antiqua" panose="02040602050305030304" pitchFamily="18" charset="0"/>
              </a:rPr>
              <a:t>3</a:t>
            </a:r>
          </a:p>
        </p:txBody>
      </p:sp>
      <p:sp>
        <p:nvSpPr>
          <p:cNvPr id="5" name="Rectangle 4">
            <a:extLst>
              <a:ext uri="{FF2B5EF4-FFF2-40B4-BE49-F238E27FC236}">
                <a16:creationId xmlns:a16="http://schemas.microsoft.com/office/drawing/2014/main" id="{6F603E7C-D553-403B-AB2B-D92DF984B624}"/>
              </a:ext>
            </a:extLst>
          </p:cNvPr>
          <p:cNvSpPr/>
          <p:nvPr/>
        </p:nvSpPr>
        <p:spPr>
          <a:xfrm>
            <a:off x="10326687" y="6504802"/>
            <a:ext cx="265113" cy="276999"/>
          </a:xfrm>
          <a:prstGeom prst="rect">
            <a:avLst/>
          </a:prstGeom>
        </p:spPr>
        <p:txBody>
          <a:bodyPr wrap="square">
            <a:spAutoFit/>
          </a:bodyPr>
          <a:lstStyle/>
          <a:p>
            <a:pPr algn="r"/>
            <a:r>
              <a:rPr lang="en-US" baseline="50000" dirty="0">
                <a:solidFill>
                  <a:srgbClr val="0070C0"/>
                </a:solidFill>
                <a:latin typeface="Book Antiqua" panose="02040602050305030304" pitchFamily="18" charset="0"/>
              </a:rPr>
              <a:t>3</a:t>
            </a:r>
          </a:p>
        </p:txBody>
      </p:sp>
      <p:sp>
        <p:nvSpPr>
          <p:cNvPr id="7" name="Rectangle 6">
            <a:extLst>
              <a:ext uri="{FF2B5EF4-FFF2-40B4-BE49-F238E27FC236}">
                <a16:creationId xmlns:a16="http://schemas.microsoft.com/office/drawing/2014/main" id="{DC33C900-9E41-48D9-84DA-2992AC7C8640}"/>
              </a:ext>
            </a:extLst>
          </p:cNvPr>
          <p:cNvSpPr/>
          <p:nvPr/>
        </p:nvSpPr>
        <p:spPr>
          <a:xfrm>
            <a:off x="528947" y="371128"/>
            <a:ext cx="11148704" cy="6081713"/>
          </a:xfrm>
          <a:prstGeom prst="rect">
            <a:avLst/>
          </a:prstGeom>
          <a:noFill/>
          <a:ln w="1143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09343E0-D4D2-49B9-B533-6BB199B07A84}"/>
              </a:ext>
            </a:extLst>
          </p:cNvPr>
          <p:cNvSpPr txBox="1"/>
          <p:nvPr/>
        </p:nvSpPr>
        <p:spPr>
          <a:xfrm>
            <a:off x="447983" y="371128"/>
            <a:ext cx="1114870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03192"/>
                </a:solidFill>
                <a:effectLst/>
                <a:uLnTx/>
                <a:uFillTx/>
                <a:latin typeface="Aharoni" panose="02010803020104030203" pitchFamily="2" charset="-79"/>
                <a:ea typeface="+mn-ea"/>
                <a:cs typeface="Aharoni" panose="02010803020104030203" pitchFamily="2" charset="-79"/>
              </a:rPr>
              <a:t>SUGAR INTAKE COMPARISON </a:t>
            </a:r>
            <a:r>
              <a:rPr kumimoji="0" lang="en-US" sz="2000" b="1" i="0" u="none" strike="noStrike" kern="1200" cap="none" spc="0" normalizeH="0" baseline="0" noProof="0" dirty="0">
                <a:ln>
                  <a:noFill/>
                </a:ln>
                <a:solidFill>
                  <a:srgbClr val="003192"/>
                </a:solidFill>
                <a:effectLst/>
                <a:uLnTx/>
                <a:uFillTx/>
                <a:latin typeface="Aharoni" panose="02010803020104030203" pitchFamily="2" charset="-79"/>
                <a:ea typeface="+mn-ea"/>
                <a:cs typeface="Aharoni" panose="02010803020104030203" pitchFamily="2" charset="-79"/>
              </a:rPr>
              <a:t> … Year highlighted </a:t>
            </a:r>
            <a:r>
              <a:rPr kumimoji="0" lang="en-US" sz="2400" b="1" i="0" u="none" strike="noStrike" kern="1200" cap="none" spc="0" normalizeH="0" baseline="0" noProof="0" dirty="0">
                <a:ln>
                  <a:noFill/>
                </a:ln>
                <a:solidFill>
                  <a:srgbClr val="003192"/>
                </a:solidFill>
                <a:effectLst/>
                <a:uLnTx/>
                <a:uFillTx/>
                <a:latin typeface="Aharoni" panose="02010803020104030203" pitchFamily="2" charset="-79"/>
                <a:ea typeface="+mn-ea"/>
                <a:cs typeface="Aharoni" panose="02010803020104030203" pitchFamily="2" charset="-79"/>
              </a:rPr>
              <a:t>2010.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192"/>
                </a:solidFill>
                <a:effectLst/>
                <a:uLnTx/>
                <a:uFillTx/>
                <a:latin typeface="Aharoni" panose="02010803020104030203" pitchFamily="2" charset="-79"/>
                <a:ea typeface="+mn-ea"/>
                <a:cs typeface="Aharoni" panose="02010803020104030203" pitchFamily="2" charset="-79"/>
              </a:rPr>
              <a:t>The   portion represents sugary drinks intake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192"/>
                </a:solidFill>
                <a:effectLst/>
                <a:uLnTx/>
                <a:uFillTx/>
                <a:latin typeface="Aharoni" panose="02010803020104030203" pitchFamily="2" charset="-79"/>
                <a:ea typeface="+mn-ea"/>
                <a:cs typeface="Aharoni" panose="02010803020104030203" pitchFamily="2" charset="-79"/>
              </a:rPr>
              <a:t>                   </a:t>
            </a:r>
            <a:r>
              <a:rPr kumimoji="0" lang="en-US" sz="2400" b="1" i="0" u="sng" strike="noStrike" kern="1200" cap="none" spc="0" normalizeH="0" baseline="0" noProof="0" dirty="0">
                <a:ln>
                  <a:noFill/>
                </a:ln>
                <a:solidFill>
                  <a:srgbClr val="003192"/>
                </a:solidFill>
                <a:effectLst/>
                <a:highlight>
                  <a:srgbClr val="FFFF00"/>
                </a:highlight>
                <a:uLnTx/>
                <a:uFillTx/>
                <a:latin typeface="Aharoni" panose="02010803020104030203" pitchFamily="2" charset="-79"/>
                <a:ea typeface="+mn-ea"/>
                <a:cs typeface="Aharoni" panose="02010803020104030203" pitchFamily="2" charset="-79"/>
              </a:rPr>
              <a:t>WORLDWIDE</a:t>
            </a:r>
            <a:r>
              <a:rPr kumimoji="0" lang="en-US" sz="2400" b="1" i="0" u="none" strike="noStrike" kern="1200" cap="none" spc="0" normalizeH="0" baseline="0" noProof="0" dirty="0">
                <a:ln>
                  <a:noFill/>
                </a:ln>
                <a:solidFill>
                  <a:srgbClr val="003192"/>
                </a:solidFill>
                <a:effectLst/>
                <a:uLnTx/>
                <a:uFillTx/>
                <a:latin typeface="Aharoni" panose="02010803020104030203" pitchFamily="2" charset="-79"/>
                <a:ea typeface="+mn-ea"/>
                <a:cs typeface="Aharoni" panose="02010803020104030203" pitchFamily="2" charset="-79"/>
              </a:rPr>
              <a:t>               </a:t>
            </a:r>
            <a:r>
              <a:rPr kumimoji="0" lang="en-US" sz="2400" b="1" i="0" u="sng" strike="noStrike" kern="1200" cap="none" spc="0" normalizeH="0" baseline="0" noProof="0" dirty="0">
                <a:ln>
                  <a:noFill/>
                </a:ln>
                <a:solidFill>
                  <a:srgbClr val="003192"/>
                </a:solidFill>
                <a:effectLst/>
                <a:highlight>
                  <a:srgbClr val="FFFF00"/>
                </a:highlight>
                <a:uLnTx/>
                <a:uFillTx/>
                <a:latin typeface="Aharoni" panose="02010803020104030203" pitchFamily="2" charset="-79"/>
                <a:ea typeface="+mn-ea"/>
                <a:cs typeface="Aharoni" panose="02010803020104030203" pitchFamily="2" charset="-79"/>
              </a:rPr>
              <a:t>compared to</a:t>
            </a:r>
            <a:r>
              <a:rPr kumimoji="0" lang="en-US" sz="2400" b="1" i="0" u="none" strike="noStrike" kern="1200" cap="none" spc="0" normalizeH="0" baseline="0" noProof="0" dirty="0">
                <a:ln>
                  <a:noFill/>
                </a:ln>
                <a:solidFill>
                  <a:srgbClr val="003192"/>
                </a:solidFill>
                <a:effectLst/>
                <a:uLnTx/>
                <a:uFillTx/>
                <a:latin typeface="Aharoni" panose="02010803020104030203" pitchFamily="2" charset="-79"/>
                <a:ea typeface="+mn-ea"/>
                <a:cs typeface="Aharoni" panose="02010803020104030203" pitchFamily="2" charset="-79"/>
              </a:rPr>
              <a:t>                 </a:t>
            </a:r>
            <a:r>
              <a:rPr kumimoji="0" lang="en-US" sz="2400" b="1" i="0" u="sng" strike="noStrike" kern="1200" cap="none" spc="0" normalizeH="0" baseline="0" noProof="0" dirty="0">
                <a:ln>
                  <a:noFill/>
                </a:ln>
                <a:solidFill>
                  <a:srgbClr val="003192"/>
                </a:solidFill>
                <a:effectLst/>
                <a:highlight>
                  <a:srgbClr val="FFFF00"/>
                </a:highlight>
                <a:uLnTx/>
                <a:uFillTx/>
                <a:latin typeface="Aharoni" panose="02010803020104030203" pitchFamily="2" charset="-79"/>
                <a:ea typeface="+mn-ea"/>
                <a:cs typeface="Aharoni" panose="02010803020104030203" pitchFamily="2" charset="-79"/>
              </a:rPr>
              <a:t>BARBADOS</a:t>
            </a:r>
            <a:endParaRPr kumimoji="0" lang="en-BB" sz="2400" b="1" i="0" u="none" strike="noStrike" kern="1200" cap="none" spc="0" normalizeH="0" baseline="0" noProof="0" dirty="0">
              <a:ln>
                <a:noFill/>
              </a:ln>
              <a:solidFill>
                <a:srgbClr val="003192"/>
              </a:solidFill>
              <a:effectLst/>
              <a:highlight>
                <a:srgbClr val="FFFF00"/>
              </a:highlight>
              <a:uLnTx/>
              <a:uFillTx/>
              <a:latin typeface="Aharoni" panose="02010803020104030203" pitchFamily="2" charset="-79"/>
              <a:ea typeface="+mn-ea"/>
              <a:cs typeface="Aharoni" panose="02010803020104030203" pitchFamily="2" charset="-79"/>
            </a:endParaRPr>
          </a:p>
        </p:txBody>
      </p:sp>
      <p:pic>
        <p:nvPicPr>
          <p:cNvPr id="11" name="Picture 10" descr="A screenshot of a cell phone&#10;&#10;Description automatically generated">
            <a:extLst>
              <a:ext uri="{FF2B5EF4-FFF2-40B4-BE49-F238E27FC236}">
                <a16:creationId xmlns:a16="http://schemas.microsoft.com/office/drawing/2014/main" id="{67C0A9DC-76F9-4D37-B1E3-3419DB43BE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983" y="1582100"/>
            <a:ext cx="4929497" cy="4685830"/>
          </a:xfrm>
          <a:prstGeom prst="rect">
            <a:avLst/>
          </a:prstGeom>
          <a:ln w="38100">
            <a:solidFill>
              <a:schemeClr val="accent1"/>
            </a:solidFill>
          </a:ln>
        </p:spPr>
      </p:pic>
      <p:pic>
        <p:nvPicPr>
          <p:cNvPr id="13" name="Picture 12" descr="A close up of a logo&#10;&#10;Description automatically generated">
            <a:extLst>
              <a:ext uri="{FF2B5EF4-FFF2-40B4-BE49-F238E27FC236}">
                <a16:creationId xmlns:a16="http://schemas.microsoft.com/office/drawing/2014/main" id="{A556602C-1721-403E-AE83-CA7CB7A11E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444536">
            <a:off x="2009319" y="4385417"/>
            <a:ext cx="503513" cy="382692"/>
          </a:xfrm>
          <a:prstGeom prst="rect">
            <a:avLst/>
          </a:prstGeom>
        </p:spPr>
      </p:pic>
      <p:pic>
        <p:nvPicPr>
          <p:cNvPr id="15" name="Picture 14" descr="A close up of a logo&#10;&#10;Description automatically generated">
            <a:extLst>
              <a:ext uri="{FF2B5EF4-FFF2-40B4-BE49-F238E27FC236}">
                <a16:creationId xmlns:a16="http://schemas.microsoft.com/office/drawing/2014/main" id="{0FB6D690-4BF5-478D-8843-7A6AD0FBA5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542925" y="1057881"/>
            <a:ext cx="522992" cy="397497"/>
          </a:xfrm>
          <a:prstGeom prst="rect">
            <a:avLst/>
          </a:prstGeom>
        </p:spPr>
      </p:pic>
      <p:pic>
        <p:nvPicPr>
          <p:cNvPr id="17" name="Picture 16" descr="A close up of a logo&#10;&#10;Description automatically generated">
            <a:extLst>
              <a:ext uri="{FF2B5EF4-FFF2-40B4-BE49-F238E27FC236}">
                <a16:creationId xmlns:a16="http://schemas.microsoft.com/office/drawing/2014/main" id="{5F0D74A9-05B7-4636-A1A8-1274C59780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093115" y="1071498"/>
            <a:ext cx="522992" cy="397497"/>
          </a:xfrm>
          <a:prstGeom prst="rect">
            <a:avLst/>
          </a:prstGeom>
        </p:spPr>
      </p:pic>
      <p:pic>
        <p:nvPicPr>
          <p:cNvPr id="19" name="Picture 18">
            <a:extLst>
              <a:ext uri="{FF2B5EF4-FFF2-40B4-BE49-F238E27FC236}">
                <a16:creationId xmlns:a16="http://schemas.microsoft.com/office/drawing/2014/main" id="{1DE4BD67-B20F-4E99-815F-1CDE0B08ED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3393" y="1571458"/>
            <a:ext cx="4852755" cy="4685830"/>
          </a:xfrm>
          <a:prstGeom prst="rect">
            <a:avLst/>
          </a:prstGeom>
          <a:ln w="38100">
            <a:solidFill>
              <a:srgbClr val="0033CC"/>
            </a:solidFill>
          </a:ln>
        </p:spPr>
      </p:pic>
      <p:pic>
        <p:nvPicPr>
          <p:cNvPr id="21" name="Picture 20" descr="A close up of a logo&#10;&#10;Description automatically generated">
            <a:extLst>
              <a:ext uri="{FF2B5EF4-FFF2-40B4-BE49-F238E27FC236}">
                <a16:creationId xmlns:a16="http://schemas.microsoft.com/office/drawing/2014/main" id="{B47BF389-5DD9-47C5-B72E-E8342EC883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805852">
            <a:off x="7752434" y="3813401"/>
            <a:ext cx="522992" cy="397497"/>
          </a:xfrm>
          <a:prstGeom prst="rect">
            <a:avLst/>
          </a:prstGeom>
        </p:spPr>
      </p:pic>
      <p:pic>
        <p:nvPicPr>
          <p:cNvPr id="23" name="Picture 22" descr="A close up of a logo&#10;&#10;Description automatically generated">
            <a:extLst>
              <a:ext uri="{FF2B5EF4-FFF2-40B4-BE49-F238E27FC236}">
                <a16:creationId xmlns:a16="http://schemas.microsoft.com/office/drawing/2014/main" id="{F15DB13C-ECC5-4F66-A09C-B9AC9EC137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243412" y="837678"/>
            <a:ext cx="351597" cy="267229"/>
          </a:xfrm>
          <a:prstGeom prst="rect">
            <a:avLst/>
          </a:prstGeom>
        </p:spPr>
      </p:pic>
    </p:spTree>
    <p:extLst>
      <p:ext uri="{BB962C8B-B14F-4D97-AF65-F5344CB8AC3E}">
        <p14:creationId xmlns:p14="http://schemas.microsoft.com/office/powerpoint/2010/main" val="236733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CBC30E57-B8C0-4922-BC9A-F2CB77FBBF9B}"/>
              </a:ext>
            </a:extLst>
          </p:cNvPr>
          <p:cNvGraphicFramePr/>
          <p:nvPr>
            <p:extLst>
              <p:ext uri="{D42A27DB-BD31-4B8C-83A1-F6EECF244321}">
                <p14:modId xmlns:p14="http://schemas.microsoft.com/office/powerpoint/2010/main" val="2258873433"/>
              </p:ext>
            </p:extLst>
          </p:nvPr>
        </p:nvGraphicFramePr>
        <p:xfrm>
          <a:off x="378532" y="1000354"/>
          <a:ext cx="11434936" cy="556339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4A064DB0-AACA-4572-9F50-893616118914}"/>
              </a:ext>
            </a:extLst>
          </p:cNvPr>
          <p:cNvSpPr txBox="1"/>
          <p:nvPr/>
        </p:nvSpPr>
        <p:spPr>
          <a:xfrm>
            <a:off x="1447800" y="618542"/>
            <a:ext cx="9525000" cy="400110"/>
          </a:xfrm>
          <a:prstGeom prst="rect">
            <a:avLst/>
          </a:prstGeom>
          <a:noFill/>
          <a:ln w="38100">
            <a:solidFill>
              <a:srgbClr val="3333CC"/>
            </a:solidFill>
          </a:ln>
        </p:spPr>
        <p:txBody>
          <a:bodyPr wrap="square" rtlCol="0">
            <a:spAutoFit/>
          </a:bodyPr>
          <a:lstStyle/>
          <a:p>
            <a:r>
              <a:rPr lang="en-US" sz="2000" dirty="0">
                <a:solidFill>
                  <a:srgbClr val="3333CC"/>
                </a:solidFill>
                <a:latin typeface="Aharoni" panose="02010803020104030203" pitchFamily="2" charset="-79"/>
                <a:cs typeface="Aharoni" panose="02010803020104030203" pitchFamily="2" charset="-79"/>
              </a:rPr>
              <a:t>        Barbados Childhood Obesity Prevention Public Opinion Poll 2018</a:t>
            </a:r>
          </a:p>
        </p:txBody>
      </p:sp>
      <p:pic>
        <p:nvPicPr>
          <p:cNvPr id="8" name="Picture 7" descr="CADRES Pic.JPG">
            <a:extLst>
              <a:ext uri="{FF2B5EF4-FFF2-40B4-BE49-F238E27FC236}">
                <a16:creationId xmlns:a16="http://schemas.microsoft.com/office/drawing/2014/main" id="{DB669E84-0124-48F2-8120-4535C53B96AE}"/>
              </a:ext>
            </a:extLst>
          </p:cNvPr>
          <p:cNvPicPr>
            <a:picLocks noChangeAspect="1"/>
          </p:cNvPicPr>
          <p:nvPr/>
        </p:nvPicPr>
        <p:blipFill>
          <a:blip r:embed="rId3"/>
          <a:stretch>
            <a:fillRect/>
          </a:stretch>
        </p:blipFill>
        <p:spPr>
          <a:xfrm>
            <a:off x="255857" y="233925"/>
            <a:ext cx="1066969" cy="707679"/>
          </a:xfrm>
          <a:prstGeom prst="rect">
            <a:avLst/>
          </a:prstGeom>
        </p:spPr>
      </p:pic>
      <p:sp>
        <p:nvSpPr>
          <p:cNvPr id="10" name="TextBox 9">
            <a:extLst>
              <a:ext uri="{FF2B5EF4-FFF2-40B4-BE49-F238E27FC236}">
                <a16:creationId xmlns:a16="http://schemas.microsoft.com/office/drawing/2014/main" id="{E147DA78-53AC-4316-9AAF-722917050DEE}"/>
              </a:ext>
            </a:extLst>
          </p:cNvPr>
          <p:cNvSpPr txBox="1"/>
          <p:nvPr/>
        </p:nvSpPr>
        <p:spPr>
          <a:xfrm>
            <a:off x="558357" y="233925"/>
            <a:ext cx="11377786" cy="461665"/>
          </a:xfrm>
          <a:prstGeom prst="rect">
            <a:avLst/>
          </a:prstGeom>
          <a:noFill/>
        </p:spPr>
        <p:txBody>
          <a:bodyPr wrap="square" rtlCol="0">
            <a:spAutoFit/>
          </a:bodyPr>
          <a:lstStyle/>
          <a:p>
            <a:pPr algn="ctr"/>
            <a:r>
              <a:rPr lang="en-US" sz="2400" dirty="0">
                <a:solidFill>
                  <a:srgbClr val="0033CC"/>
                </a:solidFill>
                <a:latin typeface="Aharoni" panose="02010803020104030203" pitchFamily="2" charset="-79"/>
                <a:cs typeface="Aharoni" panose="02010803020104030203" pitchFamily="2" charset="-79"/>
              </a:rPr>
              <a:t>BARBADIANS ARE INTERESTED IN GETTING OUR CHILDREN HEALTHY </a:t>
            </a:r>
            <a:endParaRPr lang="en-BB" sz="2400" dirty="0">
              <a:solidFill>
                <a:srgbClr val="0033CC"/>
              </a:solidFill>
              <a:latin typeface="Aharoni" panose="02010803020104030203" pitchFamily="2" charset="-79"/>
              <a:cs typeface="Aharoni" panose="02010803020104030203" pitchFamily="2" charset="-79"/>
            </a:endParaRPr>
          </a:p>
        </p:txBody>
      </p:sp>
      <p:sp>
        <p:nvSpPr>
          <p:cNvPr id="12" name="Rectangle 11">
            <a:extLst>
              <a:ext uri="{FF2B5EF4-FFF2-40B4-BE49-F238E27FC236}">
                <a16:creationId xmlns:a16="http://schemas.microsoft.com/office/drawing/2014/main" id="{05DEC50F-8ED1-496F-AD60-A471FA8708D2}"/>
              </a:ext>
            </a:extLst>
          </p:cNvPr>
          <p:cNvSpPr/>
          <p:nvPr/>
        </p:nvSpPr>
        <p:spPr>
          <a:xfrm>
            <a:off x="3352800" y="5908617"/>
            <a:ext cx="8321897" cy="646331"/>
          </a:xfrm>
          <a:prstGeom prst="rect">
            <a:avLst/>
          </a:prstGeom>
        </p:spPr>
        <p:txBody>
          <a:bodyPr wrap="square">
            <a:spAutoFit/>
          </a:bodyPr>
          <a:lstStyle/>
          <a:p>
            <a:pPr algn="ctr"/>
            <a:r>
              <a:rPr lang="en-BB" dirty="0"/>
              <a:t>How</a:t>
            </a:r>
            <a:r>
              <a:rPr lang="en-US" dirty="0"/>
              <a:t> </a:t>
            </a:r>
            <a:r>
              <a:rPr lang="en-BB" dirty="0"/>
              <a:t>strongly would</a:t>
            </a:r>
            <a:r>
              <a:rPr lang="en-US" dirty="0"/>
              <a:t> </a:t>
            </a:r>
            <a:r>
              <a:rPr lang="en-BB" dirty="0"/>
              <a:t>you</a:t>
            </a:r>
            <a:r>
              <a:rPr lang="en-US" dirty="0"/>
              <a:t> </a:t>
            </a:r>
            <a:r>
              <a:rPr lang="en-BB" dirty="0"/>
              <a:t>support</a:t>
            </a:r>
            <a:r>
              <a:rPr lang="en-US" dirty="0"/>
              <a:t> </a:t>
            </a:r>
            <a:r>
              <a:rPr lang="en-BB" dirty="0"/>
              <a:t>or</a:t>
            </a:r>
            <a:r>
              <a:rPr lang="en-US" dirty="0"/>
              <a:t> </a:t>
            </a:r>
            <a:r>
              <a:rPr lang="en-BB" dirty="0"/>
              <a:t>oppose each</a:t>
            </a:r>
            <a:r>
              <a:rPr lang="en-US" dirty="0"/>
              <a:t> </a:t>
            </a:r>
            <a:r>
              <a:rPr lang="en-BB" dirty="0"/>
              <a:t>of the</a:t>
            </a:r>
            <a:r>
              <a:rPr lang="en-US" dirty="0"/>
              <a:t> </a:t>
            </a:r>
            <a:r>
              <a:rPr lang="en-BB" dirty="0"/>
              <a:t>following</a:t>
            </a:r>
            <a:r>
              <a:rPr lang="en-US" dirty="0"/>
              <a:t> </a:t>
            </a:r>
            <a:r>
              <a:rPr lang="en-BB" dirty="0"/>
              <a:t>as part</a:t>
            </a:r>
            <a:r>
              <a:rPr lang="en-US" dirty="0"/>
              <a:t> </a:t>
            </a:r>
            <a:r>
              <a:rPr lang="en-BB" dirty="0"/>
              <a:t>of a</a:t>
            </a:r>
            <a:r>
              <a:rPr lang="en-US" dirty="0"/>
              <a:t> National </a:t>
            </a:r>
            <a:r>
              <a:rPr lang="en-BB" dirty="0"/>
              <a:t>guideline</a:t>
            </a:r>
            <a:r>
              <a:rPr lang="en-US" dirty="0"/>
              <a:t> to</a:t>
            </a:r>
            <a:r>
              <a:rPr lang="en-BB" dirty="0"/>
              <a:t> create a</a:t>
            </a:r>
            <a:r>
              <a:rPr lang="en-US" dirty="0"/>
              <a:t> </a:t>
            </a:r>
            <a:r>
              <a:rPr lang="en-BB" dirty="0"/>
              <a:t>healthy</a:t>
            </a:r>
            <a:r>
              <a:rPr lang="en-US" dirty="0"/>
              <a:t> </a:t>
            </a:r>
            <a:r>
              <a:rPr lang="en-BB" dirty="0"/>
              <a:t>school</a:t>
            </a:r>
            <a:r>
              <a:rPr lang="en-US" dirty="0"/>
              <a:t> </a:t>
            </a:r>
            <a:r>
              <a:rPr lang="en-BB" dirty="0"/>
              <a:t>food</a:t>
            </a:r>
            <a:r>
              <a:rPr lang="en-US" dirty="0"/>
              <a:t> </a:t>
            </a:r>
            <a:r>
              <a:rPr lang="en-BB" dirty="0"/>
              <a:t>environment</a:t>
            </a:r>
            <a:r>
              <a:rPr lang="en-US" dirty="0"/>
              <a:t> </a:t>
            </a:r>
            <a:r>
              <a:rPr lang="en-BB" dirty="0"/>
              <a:t>for</a:t>
            </a:r>
            <a:r>
              <a:rPr lang="en-US" dirty="0"/>
              <a:t> </a:t>
            </a:r>
            <a:r>
              <a:rPr lang="en-BB" dirty="0"/>
              <a:t>kids?	</a:t>
            </a:r>
          </a:p>
        </p:txBody>
      </p:sp>
    </p:spTree>
    <p:extLst>
      <p:ext uri="{BB962C8B-B14F-4D97-AF65-F5344CB8AC3E}">
        <p14:creationId xmlns:p14="http://schemas.microsoft.com/office/powerpoint/2010/main" val="4075093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creenshot 2020-07-26 at 4.27.34 PM.png" descr="Screenshot 2020-07-26 at 4.27.34 PM.png">
            <a:extLst>
              <a:ext uri="{FF2B5EF4-FFF2-40B4-BE49-F238E27FC236}">
                <a16:creationId xmlns:a16="http://schemas.microsoft.com/office/drawing/2014/main" id="{5EB41FBB-30B6-4B16-A930-727C75F3091B}"/>
              </a:ext>
            </a:extLst>
          </p:cNvPr>
          <p:cNvPicPr>
            <a:picLocks noChangeAspect="1"/>
          </p:cNvPicPr>
          <p:nvPr/>
        </p:nvPicPr>
        <p:blipFill>
          <a:blip r:embed="rId2"/>
          <a:stretch>
            <a:fillRect/>
          </a:stretch>
        </p:blipFill>
        <p:spPr>
          <a:xfrm>
            <a:off x="1074463" y="616544"/>
            <a:ext cx="10043074" cy="5624911"/>
          </a:xfrm>
          <a:prstGeom prst="rect">
            <a:avLst/>
          </a:prstGeom>
          <a:ln w="12700">
            <a:miter lim="400000"/>
          </a:ln>
        </p:spPr>
      </p:pic>
    </p:spTree>
    <p:extLst>
      <p:ext uri="{BB962C8B-B14F-4D97-AF65-F5344CB8AC3E}">
        <p14:creationId xmlns:p14="http://schemas.microsoft.com/office/powerpoint/2010/main" val="2348084806"/>
      </p:ext>
    </p:extLst>
  </p:cSld>
  <p:clrMapOvr>
    <a:masterClrMapping/>
  </p:clrMapOvr>
</p:sld>
</file>

<file path=ppt/theme/theme1.xml><?xml version="1.0" encoding="utf-8"?>
<a:theme xmlns:a="http://schemas.openxmlformats.org/drawingml/2006/main" name="Basis">
  <a:themeElements>
    <a:clrScheme name="Basis">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496</TotalTime>
  <Words>507</Words>
  <Application>Microsoft Office PowerPoint</Application>
  <PresentationFormat>Widescreen</PresentationFormat>
  <Paragraphs>77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Program Manager</dc:creator>
  <cp:lastModifiedBy>Stacia Browne</cp:lastModifiedBy>
  <cp:revision>78</cp:revision>
  <dcterms:created xsi:type="dcterms:W3CDTF">2019-08-14T20:58:59Z</dcterms:created>
  <dcterms:modified xsi:type="dcterms:W3CDTF">2020-10-15T13:12:53Z</dcterms:modified>
</cp:coreProperties>
</file>